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85"/>
  </p:notesMasterIdLst>
  <p:handoutMasterIdLst>
    <p:handoutMasterId r:id="rId86"/>
  </p:handoutMasterIdLst>
  <p:sldIdLst>
    <p:sldId id="335" r:id="rId5"/>
    <p:sldId id="336" r:id="rId6"/>
    <p:sldId id="345" r:id="rId7"/>
    <p:sldId id="349" r:id="rId8"/>
    <p:sldId id="343" r:id="rId9"/>
    <p:sldId id="337" r:id="rId10"/>
    <p:sldId id="342" r:id="rId11"/>
    <p:sldId id="346" r:id="rId12"/>
    <p:sldId id="338" r:id="rId13"/>
    <p:sldId id="393" r:id="rId14"/>
    <p:sldId id="339" r:id="rId15"/>
    <p:sldId id="351" r:id="rId16"/>
    <p:sldId id="350" r:id="rId17"/>
    <p:sldId id="353" r:id="rId18"/>
    <p:sldId id="354" r:id="rId19"/>
    <p:sldId id="355" r:id="rId20"/>
    <p:sldId id="352" r:id="rId21"/>
    <p:sldId id="356" r:id="rId22"/>
    <p:sldId id="357" r:id="rId23"/>
    <p:sldId id="341" r:id="rId24"/>
    <p:sldId id="391" r:id="rId25"/>
    <p:sldId id="390" r:id="rId26"/>
    <p:sldId id="340" r:id="rId27"/>
    <p:sldId id="344" r:id="rId28"/>
    <p:sldId id="369" r:id="rId29"/>
    <p:sldId id="371" r:id="rId30"/>
    <p:sldId id="373" r:id="rId31"/>
    <p:sldId id="370" r:id="rId32"/>
    <p:sldId id="283" r:id="rId33"/>
    <p:sldId id="359" r:id="rId34"/>
    <p:sldId id="298" r:id="rId35"/>
    <p:sldId id="301" r:id="rId36"/>
    <p:sldId id="302" r:id="rId37"/>
    <p:sldId id="303" r:id="rId38"/>
    <p:sldId id="318" r:id="rId39"/>
    <p:sldId id="361" r:id="rId40"/>
    <p:sldId id="319" r:id="rId41"/>
    <p:sldId id="320" r:id="rId42"/>
    <p:sldId id="321" r:id="rId43"/>
    <p:sldId id="322" r:id="rId44"/>
    <p:sldId id="374" r:id="rId45"/>
    <p:sldId id="323" r:id="rId46"/>
    <p:sldId id="362" r:id="rId47"/>
    <p:sldId id="324" r:id="rId48"/>
    <p:sldId id="325" r:id="rId49"/>
    <p:sldId id="326" r:id="rId50"/>
    <p:sldId id="327" r:id="rId51"/>
    <p:sldId id="328" r:id="rId52"/>
    <p:sldId id="329" r:id="rId53"/>
    <p:sldId id="331" r:id="rId54"/>
    <p:sldId id="363" r:id="rId55"/>
    <p:sldId id="330" r:id="rId56"/>
    <p:sldId id="332" r:id="rId57"/>
    <p:sldId id="333" r:id="rId58"/>
    <p:sldId id="311" r:id="rId59"/>
    <p:sldId id="360" r:id="rId60"/>
    <p:sldId id="312" r:id="rId61"/>
    <p:sldId id="313" r:id="rId62"/>
    <p:sldId id="375" r:id="rId63"/>
    <p:sldId id="314" r:id="rId64"/>
    <p:sldId id="315" r:id="rId65"/>
    <p:sldId id="317" r:id="rId66"/>
    <p:sldId id="316" r:id="rId67"/>
    <p:sldId id="376" r:id="rId68"/>
    <p:sldId id="377" r:id="rId69"/>
    <p:sldId id="378" r:id="rId70"/>
    <p:sldId id="380" r:id="rId71"/>
    <p:sldId id="381" r:id="rId72"/>
    <p:sldId id="382" r:id="rId73"/>
    <p:sldId id="383" r:id="rId74"/>
    <p:sldId id="379" r:id="rId75"/>
    <p:sldId id="259" r:id="rId76"/>
    <p:sldId id="358" r:id="rId77"/>
    <p:sldId id="384" r:id="rId78"/>
    <p:sldId id="386" r:id="rId79"/>
    <p:sldId id="387" r:id="rId80"/>
    <p:sldId id="388" r:id="rId81"/>
    <p:sldId id="392" r:id="rId82"/>
    <p:sldId id="385" r:id="rId83"/>
    <p:sldId id="347" r:id="rId84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Автор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12C8C85-51F0-491E-9774-3900AFEF0FD7}" styleName="Светлый стиль 2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3" autoAdjust="0"/>
    <p:restoredTop sz="89160" autoAdjust="0"/>
  </p:normalViewPr>
  <p:slideViewPr>
    <p:cSldViewPr snapToGrid="0">
      <p:cViewPr varScale="1">
        <p:scale>
          <a:sx n="98" d="100"/>
          <a:sy n="98" d="100"/>
        </p:scale>
        <p:origin x="786" y="96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95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DB967A7C-9C9A-4B29-9491-2CFF13651134}" type="datetime1">
              <a:rPr lang="ru-RU" smtClean="0"/>
              <a:t>10.01.2025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9E9D563E-BCB2-465B-8A3C-AC86CE64F69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fld id="{6E39FF30-72EE-404D-AF97-454A1E16F01B}" type="datetime1">
              <a:rPr lang="ru-RU" smtClean="0"/>
              <a:pPr/>
              <a:t>10.01.2025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8B990660-4B7D-4C11-96DB-B19FFA8CA9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B990660-4B7D-4C11-96DB-B19FFA8CA93C}" type="slidenum">
              <a:rPr lang="ru-RU" noProof="0" smtClean="0"/>
              <a:t>1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58978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B06EC-60AB-6DD4-555B-8C9C3FB86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58F825B-2520-FF0D-DA03-D4392EC5F0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24C4D676-6784-D608-D564-F9AF762EB4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81B0C6-F653-3208-4FB3-F95015D0DB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B990660-4B7D-4C11-96DB-B19FFA8CA93C}" type="slidenum">
              <a:rPr lang="ru-RU" noProof="0" smtClean="0"/>
              <a:t>12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541715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54FBF-8133-3C77-5E48-D9E4A6FC4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A652CEC-015C-2504-8BAA-C90D11D443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2B3C8769-9BAA-8DF4-3D40-6B32F264AF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24B8CA3-3D4D-ECDE-BB9A-A5FC1BB14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B990660-4B7D-4C11-96DB-B19FFA8CA93C}" type="slidenum">
              <a:rPr lang="ru-RU" noProof="0" smtClean="0"/>
              <a:t>18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63095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B990660-4B7D-4C11-96DB-B19FFA8CA93C}" type="slidenum">
              <a:rPr lang="ru-RU" noProof="0" smtClean="0"/>
              <a:t>20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5747963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B990660-4B7D-4C11-96DB-B19FFA8CA93C}" type="slidenum">
              <a:rPr lang="ru-RU" noProof="0" smtClean="0"/>
              <a:t>23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689252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B990660-4B7D-4C11-96DB-B19FFA8CA93C}" type="slidenum">
              <a:rPr lang="ru-RU" noProof="0" smtClean="0"/>
              <a:t>24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75858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389BE-BDB9-AFD4-3669-781E647A7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97D0314-7680-297B-0325-24D76E9A68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4C675932-6508-4043-59E6-A1A579B047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ED98BBD-D969-9811-1B19-D8C5D2284C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B990660-4B7D-4C11-96DB-B19FFA8CA93C}" type="slidenum">
              <a:rPr lang="ru-RU" noProof="0" smtClean="0"/>
              <a:t>25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9481618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BD7B2-6C37-C8A9-815F-A8E363E20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BDEB58A7-C10F-52DD-DEFC-C42C9DF620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C308BBBA-FC38-056E-3853-0B22141381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911B983-467E-20FC-0B99-0C7363333D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B990660-4B7D-4C11-96DB-B19FFA8CA93C}" type="slidenum">
              <a:rPr lang="ru-RU" noProof="0" smtClean="0"/>
              <a:t>26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0187165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D617E-F08C-BC00-48B9-C3812209F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82473F2D-C2C4-F82B-4DC6-9AFFED1358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70AEC04-DCC3-7BC0-EF3C-F6328F7F1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629343E-4F45-C266-DA54-6C340FC2BC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B990660-4B7D-4C11-96DB-B19FFA8CA93C}" type="slidenum">
              <a:rPr lang="ru-RU" noProof="0" smtClean="0"/>
              <a:t>27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4627025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9F142-8DA8-E7EB-FD8F-B4BF40C9C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8B83E80A-265B-0BBA-98F1-2B9FA44368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473628EF-E01D-82ED-A773-69FA8D5904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D1ACEFD-411B-57D0-FF7B-BCC5C7FE5C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B990660-4B7D-4C11-96DB-B19FFA8CA93C}" type="slidenum">
              <a:rPr lang="ru-RU" noProof="0" smtClean="0"/>
              <a:t>28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8644451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ru-RU" noProof="0" smtClean="0"/>
              <a:t>64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508343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B990660-4B7D-4C11-96DB-B19FFA8CA93C}" type="slidenum">
              <a:rPr lang="ru-RU" noProof="0" smtClean="0"/>
              <a:t>2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7193331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ru-RU" noProof="0" smtClean="0"/>
              <a:t>65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6399112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B990660-4B7D-4C11-96DB-B19FFA8CA93C}" type="slidenum">
              <a:rPr lang="ru-RU" noProof="0" smtClean="0"/>
              <a:t>80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845341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B990660-4B7D-4C11-96DB-B19FFA8CA93C}" type="slidenum">
              <a:rPr lang="ru-RU" noProof="0" smtClean="0"/>
              <a:t>3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876574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B990660-4B7D-4C11-96DB-B19FFA8CA93C}" type="slidenum">
              <a:rPr lang="ru-RU" noProof="0" smtClean="0"/>
              <a:t>5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112296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B990660-4B7D-4C11-96DB-B19FFA8CA93C}" type="slidenum">
              <a:rPr lang="ru-RU" noProof="0" smtClean="0"/>
              <a:t>6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42545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B990660-4B7D-4C11-96DB-B19FFA8CA93C}" type="slidenum">
              <a:rPr lang="ru-RU" noProof="0" smtClean="0"/>
              <a:t>7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590959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Все эти парадигмы очень связаны с архитектурой. Полиморфизм в ООП нужен, чтобы наладить связь через границы модулей. Функциональное программирование диктует нам, где хранить данные и как к ним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доступаться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. Структурное программирование помогает в реализации алгоритмов внутри модулей.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B990660-4B7D-4C11-96DB-B19FFA8CA93C}" type="slidenum">
              <a:rPr lang="ru-RU" noProof="0" smtClean="0"/>
              <a:t>8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597884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B990660-4B7D-4C11-96DB-B19FFA8CA93C}" type="slidenum">
              <a:rPr lang="ru-RU" noProof="0" smtClean="0"/>
              <a:t>9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091274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B990660-4B7D-4C11-96DB-B19FFA8CA93C}" type="slidenum">
              <a:rPr lang="ru-RU" noProof="0" smtClean="0"/>
              <a:t>11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006147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rtlCol="0" anchor="b">
            <a:normAutofit/>
          </a:bodyPr>
          <a:lstStyle>
            <a:lvl1pPr algn="l">
              <a:defRPr lang="ru-RU" sz="4000" b="1" baseline="0"/>
            </a:lvl1pPr>
          </a:lstStyle>
          <a:p>
            <a:pPr rtl="0"/>
            <a:r>
              <a:rPr lang="ru-RU"/>
              <a:t>ЩЕЛКНИТЕ, ЧТОБЫ ДОБАВИТЬ ЗАГОЛОВОК</a:t>
            </a:r>
          </a:p>
        </p:txBody>
      </p:sp>
      <p:pic>
        <p:nvPicPr>
          <p:cNvPr id="4" name="Графический объект 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Графический объект 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ru-RU" sz="2800" baseline="0"/>
            </a:lvl1pPr>
          </a:lstStyle>
          <a:p>
            <a:pPr rtl="0"/>
            <a:r>
              <a:rPr lang="ru-RU"/>
              <a:t>ЩЕЛКНИТЕ, ЧТОБЫ ДОБАВИТЬ ЗАГОЛОВОК</a:t>
            </a:r>
          </a:p>
        </p:txBody>
      </p:sp>
      <p:sp>
        <p:nvSpPr>
          <p:cNvPr id="11" name="Объект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ru-RU"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ru-RU"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ru-RU"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ru-RU"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ru-RU"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ru-RU"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ru-RU"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ru-RU"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ru-RU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ru-RU"/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ru-RU" sz="2800" baseline="0"/>
            </a:lvl1pPr>
          </a:lstStyle>
          <a:p>
            <a:pPr rtl="0"/>
            <a:r>
              <a:rPr lang="ru-RU"/>
              <a:t>ЩЕЛКНИТЕ, ЧТОБЫ ДОБАВИТЬ ЗАГОЛОВОК</a:t>
            </a:r>
          </a:p>
        </p:txBody>
      </p:sp>
      <p:sp>
        <p:nvSpPr>
          <p:cNvPr id="11" name="Объект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ru-RU"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ru-RU"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ru-RU"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ru-RU"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ru-RU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ru-RU"/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агодарность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Графический объект 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rtlCol="0" anchor="b">
            <a:normAutofit/>
          </a:bodyPr>
          <a:lstStyle>
            <a:lvl1pPr>
              <a:defRPr lang="ru-RU" sz="4000" baseline="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ru-RU"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lang="ru-RU"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lang="ru-RU"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lang="ru-RU"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lang="ru-RU" sz="20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 </a:t>
            </a:r>
          </a:p>
          <a:p>
            <a:pPr lvl="3" rtl="0"/>
            <a:r>
              <a:rPr lang="ru-RU"/>
              <a:t>Четвертый уровень </a:t>
            </a:r>
          </a:p>
          <a:p>
            <a:pPr lvl="4" rtl="0"/>
            <a:r>
              <a:rPr lang="ru-RU"/>
              <a:t>Пятый уровень </a:t>
            </a:r>
          </a:p>
          <a:p>
            <a:pPr lvl="0"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lang="ru-RU" sz="40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grpSp>
        <p:nvGrpSpPr>
          <p:cNvPr id="815" name="Группа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30E37-5C16-466C-845D-4A4B342645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EB22293-E758-43E2-8CFB-110602F8F2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8740"/>
            <a:ext cx="9144000" cy="10064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D107E43-4E1C-4436-BB6A-0339A5B8B1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54078"/>
            <a:ext cx="9144000" cy="4746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7113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615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ступл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rtlCol="0" anchor="b">
            <a:normAutofit/>
          </a:bodyPr>
          <a:lstStyle>
            <a:lvl1pPr>
              <a:defRPr lang="ru-RU" sz="2800" baseline="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 rtlCol="0"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ru-RU"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lang="ru-RU"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lang="ru-RU"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lang="ru-RU"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lang="ru-RU" sz="20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 </a:t>
            </a:r>
          </a:p>
          <a:p>
            <a:pPr lvl="3" rtl="0"/>
            <a:r>
              <a:rPr lang="ru-RU"/>
              <a:t>Четвертый уровень </a:t>
            </a:r>
          </a:p>
          <a:p>
            <a:pPr lvl="4" rtl="0"/>
            <a:r>
              <a:rPr lang="ru-RU"/>
              <a:t>Пятый уровень </a:t>
            </a:r>
          </a:p>
          <a:p>
            <a:pPr lvl="0" rtl="0"/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ru-RU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ru-RU"/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rtlCol="0" anchor="b">
            <a:normAutofit/>
          </a:bodyPr>
          <a:lstStyle>
            <a:lvl1pPr>
              <a:defRPr lang="ru-RU" sz="4000" baseline="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rtlCol="0" anchor="b">
            <a:normAutofit/>
          </a:bodyPr>
          <a:lstStyle>
            <a:lvl1pPr>
              <a:defRPr lang="ru-RU" sz="4000" baseline="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 rtlCol="0">
            <a:normAutofit/>
          </a:bodyPr>
          <a:lstStyle>
            <a:lvl1pPr marL="0" indent="0">
              <a:buNone/>
              <a:defRPr lang="ru-RU" sz="2800"/>
            </a:lvl1pPr>
            <a:lvl2pPr marL="457200" indent="0">
              <a:buNone/>
              <a:defRPr lang="ru-RU" sz="2400"/>
            </a:lvl2pPr>
            <a:lvl3pPr marL="914400" indent="0">
              <a:buNone/>
              <a:defRPr lang="ru-RU" sz="2000"/>
            </a:lvl3pPr>
            <a:lvl4pPr marL="1371600" indent="0">
              <a:buNone/>
              <a:defRPr lang="ru-RU" sz="1800"/>
            </a:lvl4pPr>
            <a:lvl5pPr marL="1828800" indent="0">
              <a:buNone/>
              <a:defRPr lang="ru-RU" sz="18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rtlCol="0" anchor="b">
            <a:normAutofit/>
          </a:bodyPr>
          <a:lstStyle>
            <a:lvl1pPr>
              <a:defRPr lang="ru-RU" sz="4000"/>
            </a:lvl1pPr>
          </a:lstStyle>
          <a:p>
            <a:pPr rtl="0"/>
            <a:r>
              <a:rPr lang="ru-RU"/>
              <a:t>ЩЕЛКНИТЕ, ЧТОБЫ ДОБАВИТЬ ЗАГОЛОВОК</a:t>
            </a:r>
          </a:p>
        </p:txBody>
      </p:sp>
      <p:sp>
        <p:nvSpPr>
          <p:cNvPr id="675" name="Текст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lang="ru-RU" sz="2800"/>
            </a:lvl1pPr>
            <a:lvl2pPr marL="457200" indent="0">
              <a:lnSpc>
                <a:spcPts val="2400"/>
              </a:lnSpc>
              <a:buNone/>
              <a:defRPr lang="ru-RU" sz="2000"/>
            </a:lvl2pPr>
            <a:lvl3pPr marL="914400" indent="0">
              <a:lnSpc>
                <a:spcPts val="2400"/>
              </a:lnSpc>
              <a:buNone/>
              <a:defRPr lang="ru-RU" sz="2000"/>
            </a:lvl3pPr>
            <a:lvl4pPr marL="1371600" indent="0">
              <a:lnSpc>
                <a:spcPts val="2400"/>
              </a:lnSpc>
              <a:buNone/>
              <a:defRPr lang="ru-RU" sz="2000"/>
            </a:lvl4pPr>
            <a:lvl5pPr marL="1828800" indent="0">
              <a:lnSpc>
                <a:spcPts val="2400"/>
              </a:lnSpc>
              <a:buNone/>
              <a:defRPr lang="ru-RU" sz="2000"/>
            </a:lvl5pPr>
          </a:lstStyle>
          <a:p>
            <a:pPr lvl="0" rtl="0"/>
            <a:r>
              <a:rPr lang="ru-RU"/>
              <a:t>Текст слайда</a:t>
            </a:r>
          </a:p>
        </p:txBody>
      </p:sp>
      <p:pic>
        <p:nvPicPr>
          <p:cNvPr id="7" name="Графический объект 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ва объекта содержим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ru-RU" sz="2800" baseline="0"/>
            </a:lvl1pPr>
          </a:lstStyle>
          <a:p>
            <a:pPr rtl="0"/>
            <a:r>
              <a:rPr lang="ru-RU"/>
              <a:t>ЩЕЛКНИТЕ, ЧТОБЫ ДОБАВИТЬ ЗАГОЛОВОК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ru-RU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ru-RU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ru-RU"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ru-RU"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ru-RU" sz="2000"/>
            </a:lvl5pPr>
            <a:lvl6pPr marL="1600200">
              <a:defRPr lang="ru-RU">
                <a:latin typeface="Calibri Light" panose="020F0302020204030204" pitchFamily="34" charset="0"/>
              </a:defRPr>
            </a:lvl6pPr>
          </a:lstStyle>
          <a:p>
            <a:pPr lvl="0" rtl="0"/>
            <a:r>
              <a:rPr lang="ru-RU" dirty="0"/>
              <a:t>Щелкните, чтобы добавить содержимое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4" rtl="0"/>
            <a:r>
              <a:rPr lang="ru-RU" dirty="0"/>
              <a:t>Четвертый уровень</a:t>
            </a:r>
          </a:p>
          <a:p>
            <a:pPr lvl="5" rtl="0"/>
            <a:r>
              <a:rPr lang="ru-RU" dirty="0"/>
              <a:t>Пятый уровень</a:t>
            </a:r>
          </a:p>
        </p:txBody>
      </p:sp>
      <p:sp>
        <p:nvSpPr>
          <p:cNvPr id="11" name="Объект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ru-RU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ru-RU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ru-RU"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ru-RU"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ru-RU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ru-RU"/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ва объекта содержимого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ru-RU" sz="2800" baseline="0"/>
            </a:lvl1pPr>
          </a:lstStyle>
          <a:p>
            <a:pPr rtl="0"/>
            <a:r>
              <a:rPr lang="ru-RU"/>
              <a:t>ЩЕЛКНИТЕ, ЧТОБЫ ДОБАВИТЬ ЗАГОЛОВОК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 rtlCol="0"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lang="ru-RU"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lang="ru-RU"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lang="ru-RU"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lang="ru-RU"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1" name="Объект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ru-RU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ru-RU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ru-RU"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ru-RU"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ru-RU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ru-RU"/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одержимое и изображени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rtlCol="0" anchor="b">
            <a:normAutofit/>
          </a:bodyPr>
          <a:lstStyle>
            <a:lvl1pPr>
              <a:defRPr lang="ru-RU" sz="2800" baseline="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ru-RU"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ru-RU"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ru-RU"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ru-RU"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ru-RU" sz="14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lvl1pPr>
              <a:defRPr lang="ru-RU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rtlCol="0" anchor="b">
            <a:normAutofit/>
          </a:bodyPr>
          <a:lstStyle>
            <a:lvl1pPr>
              <a:defRPr lang="ru-RU" sz="2800" baseline="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ru-RU"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ru-RU"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ru-RU"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ru-RU"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ru-RU" sz="14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 rtlCol="0"/>
          <a:lstStyle>
            <a:lvl1pPr>
              <a:spcBef>
                <a:spcPts val="0"/>
              </a:spcBef>
              <a:spcAft>
                <a:spcPts val="1200"/>
              </a:spcAft>
              <a:defRPr lang="ru-RU"/>
            </a:lvl1pPr>
            <a:lvl2pPr>
              <a:spcBef>
                <a:spcPts val="0"/>
              </a:spcBef>
              <a:spcAft>
                <a:spcPts val="600"/>
              </a:spcAft>
              <a:defRPr lang="ru-RU"/>
            </a:lvl2pPr>
            <a:lvl3pPr>
              <a:spcBef>
                <a:spcPts val="0"/>
              </a:spcBef>
              <a:spcAft>
                <a:spcPts val="600"/>
              </a:spcAft>
              <a:defRPr lang="ru-RU"/>
            </a:lvl3pPr>
            <a:lvl4pPr>
              <a:spcBef>
                <a:spcPts val="0"/>
              </a:spcBef>
              <a:spcAft>
                <a:spcPts val="600"/>
              </a:spcAft>
              <a:defRPr lang="ru-RU" sz="2000"/>
            </a:lvl4pPr>
            <a:lvl5pPr>
              <a:spcBef>
                <a:spcPts val="0"/>
              </a:spcBef>
              <a:spcAft>
                <a:spcPts val="600"/>
              </a:spcAft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lvl1pPr>
              <a:defRPr lang="ru-RU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ru-RU"/>
            </a:def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10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000" b="1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  <p:sldLayoutId id="2147483706" r:id="rId14"/>
    <p:sldLayoutId id="2147483707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ru-RU" sz="2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4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8696" y="960120"/>
            <a:ext cx="5724144" cy="3056343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>
                <a:solidFill>
                  <a:schemeClr val="accent2"/>
                </a:solidFill>
              </a:rPr>
              <a:t>К</a:t>
            </a:r>
            <a:r>
              <a:rPr lang="ru-RU" dirty="0"/>
              <a:t>онструирование </a:t>
            </a:r>
            <a:br>
              <a:rPr lang="ru-RU" dirty="0"/>
            </a:br>
            <a:r>
              <a:rPr lang="ru-RU" dirty="0">
                <a:solidFill>
                  <a:schemeClr val="accent2"/>
                </a:solidFill>
              </a:rPr>
              <a:t>п</a:t>
            </a:r>
            <a:r>
              <a:rPr lang="ru-RU" dirty="0"/>
              <a:t>рограммного </a:t>
            </a:r>
            <a:br>
              <a:rPr lang="ru-RU" dirty="0"/>
            </a:br>
            <a:r>
              <a:rPr lang="ru-RU" dirty="0">
                <a:solidFill>
                  <a:schemeClr val="accent2"/>
                </a:solidFill>
              </a:rPr>
              <a:t>о</a:t>
            </a:r>
            <a:r>
              <a:rPr lang="ru-RU" dirty="0"/>
              <a:t>беспечения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4E69F96-8249-80DE-2AA7-83470D1FC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8CAA9F3-FE49-7840-82AA-14E3EDD89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26920"/>
            <a:ext cx="3017520" cy="3901758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2" descr="ООП 01: БлагоВЕСТие — Проектирование, разработка и поддержка программного  обеспечения">
            <a:extLst>
              <a:ext uri="{FF2B5EF4-FFF2-40B4-BE49-F238E27FC236}">
                <a16:creationId xmlns:a16="http://schemas.microsoft.com/office/drawing/2014/main" id="{06F21278-8342-5657-114F-5413D6BC06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9"/>
          <a:stretch/>
        </p:blipFill>
        <p:spPr bwMode="auto">
          <a:xfrm>
            <a:off x="0" y="-1"/>
            <a:ext cx="12192000" cy="6848763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A1A7608B-6951-F3D8-1BC1-F31128301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ru-RU" smtClean="0"/>
              <a:pPr rtl="0">
                <a:spcAft>
                  <a:spcPts val="600"/>
                </a:spcAft>
              </a:pPr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6560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класс описывает то, </a:t>
            </a:r>
            <a:br>
              <a:rPr lang="ru-RU" dirty="0"/>
            </a:br>
            <a:r>
              <a:rPr lang="ru-RU" dirty="0"/>
              <a:t>каким объект может быть</a:t>
            </a:r>
          </a:p>
        </p:txBody>
      </p:sp>
      <p:pic>
        <p:nvPicPr>
          <p:cNvPr id="5124" name="Picture 4" descr="Изображение выглядит как лиса, млекопитающее&#10;&#10;Автоматически созданное описание">
            <a:extLst>
              <a:ext uri="{FF2B5EF4-FFF2-40B4-BE49-F238E27FC236}">
                <a16:creationId xmlns:a16="http://schemas.microsoft.com/office/drawing/2014/main" id="{D77A24F1-E55D-CA14-F999-941296E46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9759" y="1619608"/>
            <a:ext cx="7311783" cy="456986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 anchor="ctr">
            <a:normAutofit/>
          </a:bodyPr>
          <a:lstStyle>
            <a:defPPr>
              <a:defRPr lang="ru-RU"/>
            </a:defPPr>
          </a:lstStyle>
          <a:p>
            <a:pPr rtl="0">
              <a:spcAft>
                <a:spcPts val="600"/>
              </a:spcAft>
            </a:pPr>
            <a:fld id="{B5CEABB6-07DC-46E8-9B57-56EC44A396E5}" type="slidenum">
              <a:rPr lang="ru-RU" smtClean="0"/>
              <a:pPr rtl="0">
                <a:spcAft>
                  <a:spcPts val="600"/>
                </a:spcAft>
              </a:pPr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4EE7C-F5B1-48EA-F148-FB6743EF5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DC9E22-16B6-76A6-16DB-9AECAA70F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7" y="420624"/>
            <a:ext cx="6333479" cy="362102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Отношения между классами </a:t>
            </a:r>
            <a:br>
              <a:rPr lang="ru-RU" dirty="0"/>
            </a:br>
            <a:r>
              <a:rPr lang="ru-RU" dirty="0"/>
              <a:t>и объектами</a:t>
            </a:r>
          </a:p>
        </p:txBody>
      </p:sp>
      <p:pic>
        <p:nvPicPr>
          <p:cNvPr id="7" name="Рисунок 6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5A48A167-24E8-49B8-1A91-4C4F57A519E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6119" b="6119"/>
          <a:stretch>
            <a:fillRect/>
          </a:stretch>
        </p:blipFill>
        <p:spPr>
          <a:xfrm>
            <a:off x="11197009" y="-9144"/>
            <a:ext cx="5018923" cy="6352321"/>
          </a:xfrm>
        </p:spPr>
      </p:pic>
      <p:pic>
        <p:nvPicPr>
          <p:cNvPr id="1026" name="Picture 2" descr="Не важно, какие у тебя отношения с классом. главное – отношения классов.[c] jason statham №101069">
            <a:extLst>
              <a:ext uri="{FF2B5EF4-FFF2-40B4-BE49-F238E27FC236}">
                <a16:creationId xmlns:a16="http://schemas.microsoft.com/office/drawing/2014/main" id="{C2C6B4AD-FD4C-8B56-CEB2-8A38E3EBF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763" y="-9144"/>
            <a:ext cx="45672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732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02CB7E-9D9C-4DAD-6C4B-F217938E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Наследование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5C85F010-EC05-B539-2C9B-99525AE057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ru-RU" b="1" i="0" dirty="0">
              <a:solidFill>
                <a:srgbClr val="000000"/>
              </a:solidFill>
              <a:effectLst/>
              <a:latin typeface="-apple-system"/>
            </a:endParaRP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C6C1506-9E8A-446F-3441-8682761C0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smtClean="0"/>
              <a:pPr rtl="0"/>
              <a:t>13</a:t>
            </a:fld>
            <a:endParaRPr lang="ru-RU" dirty="0"/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498CBA76-3DE9-DAE0-2836-C789930299D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379403" y="1274341"/>
            <a:ext cx="2535238" cy="455507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19E8C4F-7B11-7F51-4FDA-3C0155335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52" y="1814888"/>
            <a:ext cx="5489448" cy="3260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151FF49-0671-09F8-EE1B-94CD8ED1BF2E}"/>
              </a:ext>
            </a:extLst>
          </p:cNvPr>
          <p:cNvSpPr txBox="1"/>
          <p:nvPr/>
        </p:nvSpPr>
        <p:spPr>
          <a:xfrm>
            <a:off x="893064" y="542326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Мой нарколог говорил, что первый шаг — это признать, </a:t>
            </a:r>
            <a:b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</a:b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что у тебя зависимость от наследования.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2134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EEBA5-FA2D-38AA-1F00-ABC0E8768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Ассоциация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D35BBD36-782C-9E3E-DA6C-D64EFC6A15B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11352" y="2223752"/>
            <a:ext cx="6146852" cy="31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Объект 6">
            <a:extLst>
              <a:ext uri="{FF2B5EF4-FFF2-40B4-BE49-F238E27FC236}">
                <a16:creationId xmlns:a16="http://schemas.microsoft.com/office/drawing/2014/main" id="{D182309C-B3E0-35C0-17B6-042B1556146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7471063" y="3041711"/>
            <a:ext cx="4315547" cy="1553993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BF8C3A9-36BF-6676-8A7F-63C2A3DF4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smtClean="0"/>
              <a:pPr rtl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3034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2B19E3-BA20-B6EC-4A96-D5998DD67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Композиция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20DF5FF5-7B7D-E24A-8F43-558AF8239CD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11352" y="2036982"/>
            <a:ext cx="5733657" cy="3559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Объект 6">
            <a:extLst>
              <a:ext uri="{FF2B5EF4-FFF2-40B4-BE49-F238E27FC236}">
                <a16:creationId xmlns:a16="http://schemas.microsoft.com/office/drawing/2014/main" id="{D47E0FB6-1125-A771-705F-012D4B41F6E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7017860" y="2886075"/>
            <a:ext cx="4573055" cy="1732716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715D8B-C640-A98F-9EBE-E106486B1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smtClean="0"/>
              <a:pPr rtl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9463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AF423A-7003-AFF1-973B-E4B3E7CD9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Агрегация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C1C599D0-75C0-9084-AFFA-63466569A63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11352" y="2070100"/>
            <a:ext cx="5890210" cy="3254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Объект 6">
            <a:extLst>
              <a:ext uri="{FF2B5EF4-FFF2-40B4-BE49-F238E27FC236}">
                <a16:creationId xmlns:a16="http://schemas.microsoft.com/office/drawing/2014/main" id="{EB64D6A5-800D-9876-38BA-4FDDEBA5C36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7038975" y="2802621"/>
            <a:ext cx="4725988" cy="1797042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CA9DB56-A130-ECA9-AA9A-4A9C31D32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smtClean="0"/>
              <a:pPr rtl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4775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0B439-390E-B49C-775C-0AD94810E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57C52746-175E-2397-085A-F5F4DA1B5F3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11352" y="1828800"/>
            <a:ext cx="6222011" cy="3810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Объект 6">
            <a:extLst>
              <a:ext uri="{FF2B5EF4-FFF2-40B4-BE49-F238E27FC236}">
                <a16:creationId xmlns:a16="http://schemas.microsoft.com/office/drawing/2014/main" id="{D9D9FA43-9417-7D99-CD2F-B0B8F524F6B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8123762" y="1686533"/>
            <a:ext cx="2826454" cy="4094912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85FDB98-2479-DECC-1E65-B4F51B989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smtClean="0"/>
              <a:pPr rtl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8776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60FDD-16A4-BBC0-F76F-B92A8324F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CFBE0-2317-9B9E-2F86-AD9DA5EEC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7" y="420624"/>
            <a:ext cx="6333479" cy="362102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Интерфейсы или абстрактные классы</a:t>
            </a:r>
          </a:p>
        </p:txBody>
      </p:sp>
      <p:pic>
        <p:nvPicPr>
          <p:cNvPr id="7" name="Рисунок 6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D5EDF8C3-968B-BF3E-2C79-F8D890CD90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6119" b="6119"/>
          <a:stretch>
            <a:fillRect/>
          </a:stretch>
        </p:blipFill>
        <p:spPr>
          <a:xfrm>
            <a:off x="11197009" y="-9144"/>
            <a:ext cx="5018923" cy="6352321"/>
          </a:xfrm>
        </p:spPr>
      </p:pic>
      <p:pic>
        <p:nvPicPr>
          <p:cNvPr id="8202" name="Picture 10" descr="Насдедование или реализация №97720">
            <a:extLst>
              <a:ext uri="{FF2B5EF4-FFF2-40B4-BE49-F238E27FC236}">
                <a16:creationId xmlns:a16="http://schemas.microsoft.com/office/drawing/2014/main" id="{9DC6033F-5B70-471C-57AB-C12ACDD63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537" y="-1"/>
            <a:ext cx="4575464" cy="659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340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EF34D6-A226-3F31-CF27-72227F115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-62345"/>
            <a:ext cx="4873891" cy="1326514"/>
          </a:xfrm>
        </p:spPr>
        <p:txBody>
          <a:bodyPr/>
          <a:lstStyle/>
          <a:p>
            <a:r>
              <a:rPr lang="ru-RU" dirty="0"/>
              <a:t>Программист –</a:t>
            </a:r>
            <a:br>
              <a:rPr lang="ru-RU" dirty="0"/>
            </a:br>
            <a:r>
              <a:rPr lang="ru-RU" dirty="0"/>
              <a:t>не обезьяна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BC83D16A-8DC3-BF8C-5AB3-8270A3E4E7E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1352" y="1439999"/>
            <a:ext cx="3424115" cy="4806623"/>
          </a:xfrm>
        </p:spPr>
      </p:pic>
      <p:pic>
        <p:nvPicPr>
          <p:cNvPr id="9" name="Объект 8">
            <a:extLst>
              <a:ext uri="{FF2B5EF4-FFF2-40B4-BE49-F238E27FC236}">
                <a16:creationId xmlns:a16="http://schemas.microsoft.com/office/drawing/2014/main" id="{F966FCC5-E9F7-79F6-BD33-21144FD35E0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5855978" y="228600"/>
            <a:ext cx="6155913" cy="6383147"/>
          </a:xfr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424E736-8997-618A-0F7C-98B948BAA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smtClean="0"/>
              <a:pPr rtl="0"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7674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План лекции 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745094" cy="3493008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О курсе</a:t>
            </a:r>
          </a:p>
          <a:p>
            <a:pPr rtl="0"/>
            <a:r>
              <a:rPr lang="ru-RU" dirty="0"/>
              <a:t>Парадигмы программирования</a:t>
            </a:r>
          </a:p>
          <a:p>
            <a:pPr rtl="0"/>
            <a:r>
              <a:rPr lang="ru-RU" dirty="0"/>
              <a:t>Вспомним ООП. Отношения между классами и объектами</a:t>
            </a:r>
          </a:p>
          <a:p>
            <a:pPr rtl="0"/>
            <a:r>
              <a:rPr lang="ru-RU" dirty="0"/>
              <a:t>Интерфейсы </a:t>
            </a:r>
            <a:r>
              <a:rPr lang="en-US" dirty="0"/>
              <a:t>vs</a:t>
            </a:r>
            <a:r>
              <a:rPr lang="ru-RU" dirty="0"/>
              <a:t> Абстрактные классы</a:t>
            </a:r>
          </a:p>
          <a:p>
            <a:pPr rtl="0"/>
            <a:r>
              <a:rPr lang="ru-RU" dirty="0"/>
              <a:t>Принципы дизайна: </a:t>
            </a:r>
            <a:r>
              <a:rPr lang="en-US" dirty="0"/>
              <a:t>SOLID</a:t>
            </a:r>
            <a:r>
              <a:rPr lang="ru-RU" dirty="0"/>
              <a:t> </a:t>
            </a:r>
            <a:r>
              <a:rPr lang="en-US" dirty="0"/>
              <a:t>vs GRASP</a:t>
            </a:r>
            <a:r>
              <a:rPr lang="ru-RU" dirty="0"/>
              <a:t>, а также</a:t>
            </a:r>
            <a:r>
              <a:rPr lang="en-US" dirty="0"/>
              <a:t> </a:t>
            </a:r>
            <a:r>
              <a:rPr lang="en-US" sz="1400" i="1" dirty="0"/>
              <a:t>KISS, DRY, YAGNI, BDUF, APO </a:t>
            </a:r>
            <a:r>
              <a:rPr lang="ru-RU" sz="1400" i="1" dirty="0"/>
              <a:t>и бритва Оккама</a:t>
            </a:r>
            <a:endParaRPr lang="ru-RU" i="1" dirty="0"/>
          </a:p>
          <a:p>
            <a:pPr rtl="0"/>
            <a:r>
              <a:rPr lang="ru-RU" dirty="0"/>
              <a:t> </a:t>
            </a:r>
            <a:r>
              <a:rPr lang="ru-RU" strike="sngStrike" dirty="0"/>
              <a:t>Душные</a:t>
            </a:r>
            <a:r>
              <a:rPr lang="ru-RU" dirty="0"/>
              <a:t> Итоговые советы и рекомендации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Когда следует использовать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658EE59-4D4C-0681-0DD3-18233C3F94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3" y="2073275"/>
            <a:ext cx="4887594" cy="3687763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Абстрактные классы:</a:t>
            </a:r>
          </a:p>
          <a:p>
            <a:pPr lvl="1" rtl="0"/>
            <a:r>
              <a:rPr lang="ru-RU" dirty="0"/>
              <a:t>Определить общий функционал для родственных объектов</a:t>
            </a:r>
          </a:p>
          <a:p>
            <a:pPr lvl="1" rtl="0"/>
            <a:r>
              <a:rPr lang="ru-RU" dirty="0"/>
              <a:t>Проектируем большую функциональную единицу, которая содержит много базового функционала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8E5B1204-B9F7-0D66-EBAA-9265C1E355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10644" y="2073275"/>
            <a:ext cx="4887594" cy="3687763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Интерфейсы:</a:t>
            </a:r>
          </a:p>
          <a:p>
            <a:pPr lvl="1"/>
            <a:r>
              <a:rPr lang="ru-RU" dirty="0"/>
              <a:t>Если нам надо определить функционал для группы разрозненных объектов, которые могут быть никак не связаны между собой.</a:t>
            </a:r>
          </a:p>
          <a:p>
            <a:pPr lvl="1"/>
            <a:r>
              <a:rPr lang="ru-RU" dirty="0"/>
              <a:t>Если мы проектируем небольшой функциональный тип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20</a:t>
            </a:fld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C0A42E-BE44-4EAE-0C3A-FB65B2125962}"/>
              </a:ext>
            </a:extLst>
          </p:cNvPr>
          <p:cNvSpPr txBox="1"/>
          <p:nvPr/>
        </p:nvSpPr>
        <p:spPr>
          <a:xfrm>
            <a:off x="911352" y="5357499"/>
            <a:ext cx="67364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-apple-system"/>
              </a:rPr>
              <a:t>Е</a:t>
            </a: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сли классы относятся к единой системе классификации, то выбирается абстрактный класс. Иначе выбирается интерфейс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00F950-2CA0-A659-1DDB-AD4ED3DED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Уровни абстракции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9D6C3F2-F658-0EAD-AF0E-361F7A8087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59" y="2026920"/>
            <a:ext cx="5268575" cy="3901758"/>
          </a:xfrm>
        </p:spPr>
        <p:txBody>
          <a:bodyPr>
            <a:normAutofit fontScale="85000" lnSpcReduction="20000"/>
          </a:bodyPr>
          <a:lstStyle/>
          <a:p>
            <a:r>
              <a:rPr lang="ru-RU" b="1" dirty="0"/>
              <a:t>Первый слой</a:t>
            </a:r>
            <a:r>
              <a:rPr lang="ru-RU" dirty="0"/>
              <a:t>. В игре есть один класс трансформера, </a:t>
            </a:r>
            <a:br>
              <a:rPr lang="ru-RU" dirty="0"/>
            </a:br>
            <a:r>
              <a:rPr lang="ru-RU" dirty="0"/>
              <a:t>все свойства и поведение описаны в нем. </a:t>
            </a:r>
          </a:p>
          <a:p>
            <a:r>
              <a:rPr lang="ru-RU" b="1" dirty="0"/>
              <a:t>Второй уровень</a:t>
            </a:r>
            <a:r>
              <a:rPr lang="ru-RU" dirty="0"/>
              <a:t>. В игре есть базовый трансформер с основными способностями и классы трансформеров</a:t>
            </a:r>
            <a:br>
              <a:rPr lang="ru-RU" dirty="0"/>
            </a:br>
            <a:r>
              <a:rPr lang="ru-RU" dirty="0"/>
              <a:t>со своей специализацией. Тем самым игроку предоставляется возможность выбора, а разработчикам упрощается добавление новых классов.</a:t>
            </a:r>
          </a:p>
          <a:p>
            <a:r>
              <a:rPr lang="ru-RU" b="1" dirty="0"/>
              <a:t>Третий уровень. </a:t>
            </a:r>
            <a:r>
              <a:rPr lang="ru-RU" dirty="0"/>
              <a:t>Помимо классификации трансформеров вводится агрегация с помощью системы слотов и компонентов. Теперь часть поведения будет определяться тем, какой </a:t>
            </a:r>
            <a:r>
              <a:rPr lang="ru-RU" dirty="0" err="1"/>
              <a:t>стаф</a:t>
            </a:r>
            <a:r>
              <a:rPr lang="ru-RU" dirty="0"/>
              <a:t> игрок установил в своего трансформера. </a:t>
            </a:r>
          </a:p>
          <a:p>
            <a:r>
              <a:rPr lang="ru-RU" b="1" dirty="0"/>
              <a:t>Четвертый уровень. </a:t>
            </a:r>
            <a:r>
              <a:rPr lang="ru-RU" dirty="0"/>
              <a:t>В компоненты можно тоже включить собственную агрегацию, предоставляющую возможность выбора материалов и деталей, из которого собираются эти компоненты. 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1FA2B04-EABB-EF1A-5E8C-7D800D1A4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smtClean="0"/>
              <a:pPr rtl="0"/>
              <a:t>21</a:t>
            </a:fld>
            <a:endParaRPr lang="ru-RU" dirty="0"/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1D621F7E-1157-54A3-305A-21E9C8239CC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725" y="2314734"/>
            <a:ext cx="5463785" cy="332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64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D3F08C-12BE-2223-3C89-1DC476A6B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/>
          <a:p>
            <a:r>
              <a:rPr lang="ru-RU" dirty="0"/>
              <a:t>выбор уровня абстракции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9433CF-80AC-5292-0112-7351FE50FE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59" y="2026920"/>
            <a:ext cx="3872865" cy="390175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ru-RU" dirty="0"/>
              <a:t>Абстракции недостаточно. Расширения проекта будут упираться в архитектурные ограничения.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ru-RU" dirty="0"/>
              <a:t>Уровень абстракции слишком высок. </a:t>
            </a:r>
            <a:r>
              <a:rPr lang="ru-RU" dirty="0" err="1"/>
              <a:t>Оверинжиниринг</a:t>
            </a:r>
            <a:r>
              <a:rPr lang="ru-RU" dirty="0"/>
              <a:t> в виде сложной архитектуры, которую трудно поддерживать, и излишней гибкости, которая никогда в этом проекте не пригодится.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55584254-4F50-224C-0BC1-D69A144A7042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9" b="-1"/>
          <a:stretch/>
        </p:blipFill>
        <p:spPr bwMode="auto">
          <a:xfrm>
            <a:off x="5524677" y="2026920"/>
            <a:ext cx="5546320" cy="319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57785B0-7228-9269-40D1-3749EE50F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ru-RU" smtClean="0"/>
              <a:pPr rtl="0">
                <a:spcAft>
                  <a:spcPts val="600"/>
                </a:spcAft>
              </a:pPr>
              <a:t>22</a:t>
            </a:fld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274233-FD86-C81F-609E-8375D85483CA}"/>
              </a:ext>
            </a:extLst>
          </p:cNvPr>
          <p:cNvSpPr txBox="1"/>
          <p:nvPr/>
        </p:nvSpPr>
        <p:spPr>
          <a:xfrm>
            <a:off x="5466562" y="5391554"/>
            <a:ext cx="56044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Любую архитектурную проблему можно решить добавлением дополнительного слоя абстракции, кроме проблемы большого количества абстракций.</a:t>
            </a:r>
          </a:p>
        </p:txBody>
      </p:sp>
    </p:spTree>
    <p:extLst>
      <p:ext uri="{BB962C8B-B14F-4D97-AF65-F5344CB8AC3E}">
        <p14:creationId xmlns:p14="http://schemas.microsoft.com/office/powerpoint/2010/main" val="3266496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Принципы дизайна</a:t>
            </a:r>
            <a:endParaRPr lang="ru-RU" i="1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E3C8A46-D49C-FB70-9062-B672F2F7F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b="1" dirty="0"/>
              <a:t>SOLID</a:t>
            </a:r>
            <a:r>
              <a:rPr lang="ru-RU" b="1" dirty="0"/>
              <a:t> </a:t>
            </a:r>
          </a:p>
          <a:p>
            <a:pPr rtl="0"/>
            <a:r>
              <a:rPr lang="en-US" b="1" dirty="0"/>
              <a:t>GRASP</a:t>
            </a:r>
            <a:endParaRPr lang="ru-RU" b="1" dirty="0"/>
          </a:p>
          <a:p>
            <a:pPr rtl="0"/>
            <a:r>
              <a:rPr lang="en-US" sz="2800" dirty="0"/>
              <a:t>KISS, DRY, YAGNI, BDUF</a:t>
            </a:r>
            <a:r>
              <a:rPr lang="ru-RU" sz="2800" dirty="0"/>
              <a:t>,</a:t>
            </a:r>
            <a:r>
              <a:rPr lang="en-US" sz="2800" dirty="0"/>
              <a:t> </a:t>
            </a:r>
            <a:endParaRPr lang="ru-RU" sz="2800" dirty="0"/>
          </a:p>
          <a:p>
            <a:pPr rtl="0"/>
            <a:r>
              <a:rPr lang="en-US" sz="2800" dirty="0"/>
              <a:t>APO </a:t>
            </a:r>
            <a:r>
              <a:rPr lang="ru-RU" sz="2800" dirty="0"/>
              <a:t>и бритва Оккама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EF5A85F-93E2-FCDD-FDC9-D8D630180E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297" r="6917"/>
          <a:stretch/>
        </p:blipFill>
        <p:spPr>
          <a:xfrm>
            <a:off x="9456420" y="542925"/>
            <a:ext cx="2527810" cy="412778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7842E34-541A-0DF0-0999-C86F39258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24</a:t>
            </a:fld>
            <a:endParaRPr lang="ru-RU" dirty="0"/>
          </a:p>
        </p:txBody>
      </p:sp>
      <p:pic>
        <p:nvPicPr>
          <p:cNvPr id="13318" name="Picture 6">
            <a:extLst>
              <a:ext uri="{FF2B5EF4-FFF2-40B4-BE49-F238E27FC236}">
                <a16:creationId xmlns:a16="http://schemas.microsoft.com/office/drawing/2014/main" id="{137C29F0-4858-B7F1-9209-7208D5C49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3" y="542925"/>
            <a:ext cx="2527937" cy="412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" name="Таблица 24">
            <a:extLst>
              <a:ext uri="{FF2B5EF4-FFF2-40B4-BE49-F238E27FC236}">
                <a16:creationId xmlns:a16="http://schemas.microsoft.com/office/drawing/2014/main" id="{884C0C03-13AB-8CEA-CAA2-62F716BF4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555430"/>
              </p:ext>
            </p:extLst>
          </p:nvPr>
        </p:nvGraphicFramePr>
        <p:xfrm>
          <a:off x="207643" y="4946460"/>
          <a:ext cx="3754758" cy="12801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754758">
                  <a:extLst>
                    <a:ext uri="{9D8B030D-6E8A-4147-A177-3AD203B41FA5}">
                      <a16:colId xmlns:a16="http://schemas.microsoft.com/office/drawing/2014/main" val="10373250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Lisp</a:t>
                      </a:r>
                      <a:r>
                        <a:rPr kumimoji="0" lang="ru-RU" altLang="ru-RU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, </a:t>
                      </a:r>
                      <a:r>
                        <a:rPr kumimoji="0" lang="ru-RU" altLang="ru-RU" sz="2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Smalltalk</a:t>
                      </a:r>
                      <a:endParaRPr kumimoji="0" lang="ru-RU" altLang="ru-RU" sz="2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Open Sans" panose="020B0606030504020204" pitchFamily="34" charset="0"/>
                        <a:ea typeface="+mn-ea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758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Принципы GRASP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565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Соавтор </a:t>
                      </a:r>
                      <a:r>
                        <a:rPr kumimoji="0" lang="ru-RU" altLang="ru-RU" sz="2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Scrum</a:t>
                      </a:r>
                      <a:endParaRPr kumimoji="0" lang="ru-RU" altLang="ru-RU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Calibri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092119"/>
                  </a:ext>
                </a:extLst>
              </a:tr>
            </a:tbl>
          </a:graphicData>
        </a:graphic>
      </p:graphicFrame>
      <p:graphicFrame>
        <p:nvGraphicFramePr>
          <p:cNvPr id="28" name="Таблица 27">
            <a:extLst>
              <a:ext uri="{FF2B5EF4-FFF2-40B4-BE49-F238E27FC236}">
                <a16:creationId xmlns:a16="http://schemas.microsoft.com/office/drawing/2014/main" id="{CA67BE15-9F8D-E668-2D71-DBE942C696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937325"/>
              </p:ext>
            </p:extLst>
          </p:nvPr>
        </p:nvGraphicFramePr>
        <p:xfrm>
          <a:off x="4068642" y="2290597"/>
          <a:ext cx="4086072" cy="1138403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866622">
                  <a:extLst>
                    <a:ext uri="{9D8B030D-6E8A-4147-A177-3AD203B41FA5}">
                      <a16:colId xmlns:a16="http://schemas.microsoft.com/office/drawing/2014/main" val="2426416772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4035039454"/>
                    </a:ext>
                  </a:extLst>
                </a:gridCol>
                <a:gridCol w="1962150">
                  <a:extLst>
                    <a:ext uri="{9D8B030D-6E8A-4147-A177-3AD203B41FA5}">
                      <a16:colId xmlns:a16="http://schemas.microsoft.com/office/drawing/2014/main" val="3279480664"/>
                    </a:ext>
                  </a:extLst>
                </a:gridCol>
              </a:tblGrid>
              <a:tr h="290835">
                <a:tc>
                  <a:txBody>
                    <a:bodyPr/>
                    <a:lstStyle/>
                    <a:p>
                      <a:pPr algn="l" fontAlgn="t"/>
                      <a:r>
                        <a:rPr lang="ru-RU" b="1" dirty="0">
                          <a:effectLst/>
                          <a:latin typeface="inherit"/>
                        </a:rPr>
                        <a:t>Время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b="1" dirty="0">
                          <a:effectLst/>
                          <a:latin typeface="inherit"/>
                        </a:rPr>
                        <a:t>Принципы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b="1" dirty="0">
                          <a:effectLst/>
                          <a:latin typeface="inherit"/>
                        </a:rPr>
                        <a:t>Имена</a:t>
                      </a: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385341757"/>
                  </a:ext>
                </a:extLst>
              </a:tr>
              <a:tr h="290835">
                <a:tc>
                  <a:txBody>
                    <a:bodyPr/>
                    <a:lstStyle/>
                    <a:p>
                      <a:pPr algn="l" fontAlgn="t"/>
                      <a:r>
                        <a:rPr lang="ru-RU" dirty="0">
                          <a:effectLst/>
                        </a:rPr>
                        <a:t>1997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GRASP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dirty="0">
                          <a:effectLst/>
                        </a:rPr>
                        <a:t>​Крэг </a:t>
                      </a:r>
                      <a:r>
                        <a:rPr lang="ru-RU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Ларман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3699950534"/>
                  </a:ext>
                </a:extLst>
              </a:tr>
              <a:tr h="399263">
                <a:tc>
                  <a:txBody>
                    <a:bodyPr/>
                    <a:lstStyle/>
                    <a:p>
                      <a:pPr algn="l" fontAlgn="t"/>
                      <a:r>
                        <a:rPr lang="ru-RU" dirty="0">
                          <a:effectLst/>
                        </a:rPr>
                        <a:t>2002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dirty="0">
                          <a:effectLst/>
                        </a:rPr>
                        <a:t>​</a:t>
                      </a:r>
                      <a:r>
                        <a:rPr lang="en-US" dirty="0">
                          <a:effectLst/>
                        </a:rPr>
                        <a:t>SOLID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dirty="0">
                          <a:effectLst/>
                        </a:rPr>
                        <a:t>Роберт Мартин</a:t>
                      </a: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16787549"/>
                  </a:ext>
                </a:extLst>
              </a:tr>
            </a:tbl>
          </a:graphicData>
        </a:graphic>
      </p:graphicFrame>
      <p:graphicFrame>
        <p:nvGraphicFramePr>
          <p:cNvPr id="29" name="Таблица 28">
            <a:extLst>
              <a:ext uri="{FF2B5EF4-FFF2-40B4-BE49-F238E27FC236}">
                <a16:creationId xmlns:a16="http://schemas.microsoft.com/office/drawing/2014/main" id="{1900FCBA-A0CC-DA26-BA7C-12CAB4205E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011952"/>
              </p:ext>
            </p:extLst>
          </p:nvPr>
        </p:nvGraphicFramePr>
        <p:xfrm>
          <a:off x="8139036" y="4946460"/>
          <a:ext cx="3845196" cy="12801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845196">
                  <a:extLst>
                    <a:ext uri="{9D8B030D-6E8A-4147-A177-3AD203B41FA5}">
                      <a16:colId xmlns:a16="http://schemas.microsoft.com/office/drawing/2014/main" val="10373250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Чистый код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758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Чистая архитектура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565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Гибкая разработка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092119"/>
                  </a:ext>
                </a:extLst>
              </a:tr>
            </a:tbl>
          </a:graphicData>
        </a:graphic>
      </p:graphicFrame>
      <p:sp>
        <p:nvSpPr>
          <p:cNvPr id="13322" name="TextBox 13321">
            <a:extLst>
              <a:ext uri="{FF2B5EF4-FFF2-40B4-BE49-F238E27FC236}">
                <a16:creationId xmlns:a16="http://schemas.microsoft.com/office/drawing/2014/main" id="{236A496E-1C5B-688C-980C-1030FC5C4C69}"/>
              </a:ext>
            </a:extLst>
          </p:cNvPr>
          <p:cNvSpPr txBox="1"/>
          <p:nvPr/>
        </p:nvSpPr>
        <p:spPr>
          <a:xfrm>
            <a:off x="3063678" y="374738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Принцип проектирования</a:t>
            </a:r>
            <a:r>
              <a:rPr lang="ru-RU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– </a:t>
            </a:r>
          </a:p>
          <a:p>
            <a:pPr algn="ctr"/>
            <a:r>
              <a:rPr lang="ru-RU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методологическое правило, которое выражает общий взгляд на разработку ПО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9264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9877F-ACD1-3A09-E7DC-4C9415EA1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Объект 7">
            <a:extLst>
              <a:ext uri="{FF2B5EF4-FFF2-40B4-BE49-F238E27FC236}">
                <a16:creationId xmlns:a16="http://schemas.microsoft.com/office/drawing/2014/main" id="{E55296E5-B496-2CA9-8A71-B6C54FB5B6E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 flipH="1">
            <a:off x="5602594" y="2181225"/>
            <a:ext cx="6375474" cy="443052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9C0C83-4AAA-A354-1928-38C607F8A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Программирование</a:t>
            </a:r>
            <a:br>
              <a:rPr lang="ru-RU" dirty="0"/>
            </a:b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3B30062-B5EC-E214-727B-317523DED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25</a:t>
            </a:fld>
            <a:endParaRPr lang="ru-RU" dirty="0"/>
          </a:p>
        </p:txBody>
      </p:sp>
      <p:pic>
        <p:nvPicPr>
          <p:cNvPr id="14338" name="Picture 2" descr="Kotlin SOLID Principles · quantick">
            <a:extLst>
              <a:ext uri="{FF2B5EF4-FFF2-40B4-BE49-F238E27FC236}">
                <a16:creationId xmlns:a16="http://schemas.microsoft.com/office/drawing/2014/main" id="{B5ECA269-4599-E7ED-84EF-F393FDF29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52" y="1925608"/>
            <a:ext cx="6172200" cy="234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180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EB4BE-D4B6-3CB5-88C9-0B0FA7514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Объект 7">
            <a:extLst>
              <a:ext uri="{FF2B5EF4-FFF2-40B4-BE49-F238E27FC236}">
                <a16:creationId xmlns:a16="http://schemas.microsoft.com/office/drawing/2014/main" id="{BA3C0693-EC0E-C843-FABA-FB3B6904FAA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 flipH="1">
            <a:off x="5602594" y="2181225"/>
            <a:ext cx="6375474" cy="443052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24F4FD-A184-EC6F-E9C3-02C5FECC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Программирование — </a:t>
            </a:r>
            <a:br>
              <a:rPr lang="ru-RU" dirty="0"/>
            </a:br>
            <a:r>
              <a:rPr lang="ru-RU" dirty="0"/>
              <a:t>это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94EB438-50DD-283A-87CD-0D3FF75F9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26</a:t>
            </a:fld>
            <a:endParaRPr lang="ru-RU" dirty="0"/>
          </a:p>
        </p:txBody>
      </p:sp>
      <p:pic>
        <p:nvPicPr>
          <p:cNvPr id="14338" name="Picture 2" descr="Kotlin SOLID Principles · quantick">
            <a:extLst>
              <a:ext uri="{FF2B5EF4-FFF2-40B4-BE49-F238E27FC236}">
                <a16:creationId xmlns:a16="http://schemas.microsoft.com/office/drawing/2014/main" id="{5A903FFF-09A9-B69E-A39C-E4A062418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52" y="1925608"/>
            <a:ext cx="6172200" cy="234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321987-3DC2-6417-D7E1-F1F4DB43E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039" y="3377164"/>
            <a:ext cx="1238335" cy="232442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DC15C37-4DBB-EA71-1CF9-9CAE4717D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2479" y="1795793"/>
            <a:ext cx="1219370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009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D8E70-AA0D-9405-86EE-FB09D2731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Объект 7">
            <a:extLst>
              <a:ext uri="{FF2B5EF4-FFF2-40B4-BE49-F238E27FC236}">
                <a16:creationId xmlns:a16="http://schemas.microsoft.com/office/drawing/2014/main" id="{0B749A72-4B3D-939D-5134-2AE440BE62C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 flipH="1">
            <a:off x="5602594" y="2181225"/>
            <a:ext cx="6375474" cy="443052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EA0E14-881A-2F99-281F-BBB47DECD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Программирование — </a:t>
            </a:r>
            <a:br>
              <a:rPr lang="ru-RU" dirty="0"/>
            </a:br>
            <a:r>
              <a:rPr lang="ru-RU" dirty="0"/>
              <a:t>это не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7EBDE3B-8DC2-599D-28EE-4EFBC5818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27</a:t>
            </a:fld>
            <a:endParaRPr lang="ru-RU" dirty="0"/>
          </a:p>
        </p:txBody>
      </p:sp>
      <p:pic>
        <p:nvPicPr>
          <p:cNvPr id="14338" name="Picture 2" descr="Kotlin SOLID Principles · quantick">
            <a:extLst>
              <a:ext uri="{FF2B5EF4-FFF2-40B4-BE49-F238E27FC236}">
                <a16:creationId xmlns:a16="http://schemas.microsoft.com/office/drawing/2014/main" id="{CB3B71C3-3AF5-DAC2-1F12-6677EA1B0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52" y="1925608"/>
            <a:ext cx="6172200" cy="234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087C53E-197B-5A61-ECD3-B867B4C0F4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360" y="1925607"/>
            <a:ext cx="1238335" cy="234029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ADF19A9-6B3B-ACE0-8C93-D6897A435E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2479" y="1795793"/>
            <a:ext cx="1219370" cy="247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178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554AE-2806-CAB7-E3C0-6DD43E44C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Объект 7">
            <a:extLst>
              <a:ext uri="{FF2B5EF4-FFF2-40B4-BE49-F238E27FC236}">
                <a16:creationId xmlns:a16="http://schemas.microsoft.com/office/drawing/2014/main" id="{28A67965-4E75-8CE5-1994-7E719A56396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 flipH="1">
            <a:off x="5602594" y="2181225"/>
            <a:ext cx="6375474" cy="443052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5F7B7-1F1D-18C6-9D1E-B92752D38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Программирование — </a:t>
            </a:r>
            <a:br>
              <a:rPr lang="ru-RU" dirty="0"/>
            </a:br>
            <a:r>
              <a:rPr lang="ru-RU" dirty="0"/>
              <a:t>это не Дженга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F616F76-22DC-CFB3-38A3-63D05B123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28</a:t>
            </a:fld>
            <a:endParaRPr lang="ru-RU" dirty="0"/>
          </a:p>
        </p:txBody>
      </p:sp>
      <p:pic>
        <p:nvPicPr>
          <p:cNvPr id="14338" name="Picture 2" descr="Kotlin SOLID Principles · quantick">
            <a:extLst>
              <a:ext uri="{FF2B5EF4-FFF2-40B4-BE49-F238E27FC236}">
                <a16:creationId xmlns:a16="http://schemas.microsoft.com/office/drawing/2014/main" id="{A0BB9E56-152C-E2C2-72C8-11E29EF29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52" y="1925608"/>
            <a:ext cx="6172200" cy="234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23BD267-8941-DD94-5DAD-9997DE0AA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5692" y="1922439"/>
            <a:ext cx="1238335" cy="234029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585300E-5736-32A3-3F80-DF741682BA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7630" y="1906557"/>
            <a:ext cx="3686689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156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7FACE5B5-4C29-4CC9-9115-E2EC0F78B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000" b="1" dirty="0"/>
              <a:t>Single-responsibility principle</a:t>
            </a:r>
            <a:endParaRPr lang="ru-RU" sz="5000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ABE80F4A-0D48-4BF0-34AA-C6C2A95540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US" sz="2800" dirty="0" err="1"/>
              <a:t>Класс</a:t>
            </a:r>
            <a:r>
              <a:rPr lang="en-US" altLang="en-US" sz="2800" dirty="0"/>
              <a:t> </a:t>
            </a:r>
            <a:r>
              <a:rPr lang="en-US" altLang="en-US" sz="2800" dirty="0" err="1"/>
              <a:t>долж</a:t>
            </a:r>
            <a:r>
              <a:rPr lang="ru-RU" altLang="en-US" sz="2800" dirty="0"/>
              <a:t>е</a:t>
            </a:r>
            <a:r>
              <a:rPr lang="en-US" altLang="en-US" sz="2800" dirty="0"/>
              <a:t>н </a:t>
            </a:r>
            <a:r>
              <a:rPr lang="en-US" altLang="en-US" sz="2800" dirty="0" err="1"/>
              <a:t>иметь</a:t>
            </a:r>
            <a:r>
              <a:rPr lang="ru-RU" altLang="en-US" sz="2800" dirty="0"/>
              <a:t> </a:t>
            </a:r>
            <a:r>
              <a:rPr lang="en-US" altLang="en-US" sz="2800" dirty="0" err="1"/>
              <a:t>одну</a:t>
            </a:r>
            <a:r>
              <a:rPr lang="ru-RU" altLang="en-US" sz="2800" dirty="0"/>
              <a:t> </a:t>
            </a:r>
            <a:r>
              <a:rPr lang="en-US" altLang="en-US" sz="2800" dirty="0"/>
              <a:t>и </a:t>
            </a:r>
            <a:r>
              <a:rPr lang="en-US" altLang="en-US" sz="2800" dirty="0" err="1"/>
              <a:t>только</a:t>
            </a:r>
            <a:r>
              <a:rPr lang="en-US" altLang="en-US" sz="2800" dirty="0"/>
              <a:t> </a:t>
            </a:r>
            <a:r>
              <a:rPr lang="en-US" altLang="en-US" sz="2800" dirty="0" err="1"/>
              <a:t>одну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причину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измениться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37295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О курсе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3</a:t>
            </a:fld>
            <a:endParaRPr lang="ru-RU" dirty="0"/>
          </a:p>
        </p:txBody>
      </p:sp>
      <p:pic>
        <p:nvPicPr>
          <p:cNvPr id="1032" name="Picture 8" descr="Вы никогда не знаете какой путь и какие испытания прошёл другой человек Не  обесценивайте его чувства ТЫ НЕ СМОЖЕШЬ ПОЧУВСТВОВАТЬ МОЮ БОЛЬ Тебе никогда  не Хм Ну да ПОНЯТЬ МОЮ наверное -">
            <a:extLst>
              <a:ext uri="{FF2B5EF4-FFF2-40B4-BE49-F238E27FC236}">
                <a16:creationId xmlns:a16="http://schemas.microsoft.com/office/drawing/2014/main" id="{C9B4C748-AFEF-2E1E-DAD0-DF3E8C531684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33"/>
          <a:stretch/>
        </p:blipFill>
        <p:spPr bwMode="auto">
          <a:xfrm>
            <a:off x="3290883" y="735775"/>
            <a:ext cx="5609536" cy="5228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D8E810-1683-2A70-B967-03DAAEB4BB31}"/>
              </a:ext>
            </a:extLst>
          </p:cNvPr>
          <p:cNvSpPr txBox="1"/>
          <p:nvPr/>
        </p:nvSpPr>
        <p:spPr>
          <a:xfrm>
            <a:off x="3040218" y="5831375"/>
            <a:ext cx="22060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b="1" dirty="0"/>
              <a:t>После </a:t>
            </a:r>
            <a:br>
              <a:rPr lang="en-US" sz="2800" b="1" dirty="0"/>
            </a:br>
            <a:r>
              <a:rPr lang="en-US" sz="2800" b="1" dirty="0">
                <a:solidFill>
                  <a:schemeClr val="accent2"/>
                </a:solidFill>
              </a:rPr>
              <a:t>ASSEMBLER</a:t>
            </a:r>
            <a:endParaRPr lang="ru-RU" sz="2800" b="1" dirty="0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5840C4-B2FD-BEAC-5B14-DF8BAF858139}"/>
              </a:ext>
            </a:extLst>
          </p:cNvPr>
          <p:cNvSpPr txBox="1"/>
          <p:nvPr/>
        </p:nvSpPr>
        <p:spPr>
          <a:xfrm>
            <a:off x="6095651" y="5831374"/>
            <a:ext cx="21385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b="1" dirty="0"/>
              <a:t>Изучающий </a:t>
            </a:r>
          </a:p>
          <a:p>
            <a:pPr algn="ctr"/>
            <a:r>
              <a:rPr lang="ru-RU" sz="2800" b="1" dirty="0">
                <a:solidFill>
                  <a:schemeClr val="accent2"/>
                </a:solidFill>
              </a:rPr>
              <a:t>КПО</a:t>
            </a:r>
          </a:p>
        </p:txBody>
      </p:sp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6646E41-19DE-FDE6-2DD0-4C3FE07B5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59"/>
          <a:stretch/>
        </p:blipFill>
        <p:spPr>
          <a:xfrm>
            <a:off x="126351" y="304800"/>
            <a:ext cx="11939297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38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780E01-DF8D-4300-89B9-D05FA04CA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51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4E168B2-0330-4C24-AEFB-1FFE593F8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22" y="13252"/>
            <a:ext cx="7607660" cy="6858000"/>
          </a:xfrm>
          <a:prstGeom prst="rect">
            <a:avLst/>
          </a:prstGeom>
        </p:spPr>
      </p:pic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A6B46EB7-D49D-4648-9983-AD2D41004AA8}"/>
              </a:ext>
            </a:extLst>
          </p:cNvPr>
          <p:cNvSpPr/>
          <p:nvPr/>
        </p:nvSpPr>
        <p:spPr>
          <a:xfrm>
            <a:off x="545284" y="4706224"/>
            <a:ext cx="6082019" cy="157713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88005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4E168B2-0330-4C24-AEFB-1FFE593F8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22" y="0"/>
            <a:ext cx="7607660" cy="6858000"/>
          </a:xfrm>
          <a:prstGeom prst="rect">
            <a:avLst/>
          </a:prstGeom>
        </p:spPr>
      </p:pic>
      <p:sp>
        <p:nvSpPr>
          <p:cNvPr id="2" name="Двойные фигурные скобки 1">
            <a:extLst>
              <a:ext uri="{FF2B5EF4-FFF2-40B4-BE49-F238E27FC236}">
                <a16:creationId xmlns:a16="http://schemas.microsoft.com/office/drawing/2014/main" id="{7A4A7C4A-4EB0-41D0-8C36-3808BB58CDCD}"/>
              </a:ext>
            </a:extLst>
          </p:cNvPr>
          <p:cNvSpPr/>
          <p:nvPr/>
        </p:nvSpPr>
        <p:spPr>
          <a:xfrm>
            <a:off x="545284" y="1627464"/>
            <a:ext cx="7508147" cy="2097248"/>
          </a:xfrm>
          <a:prstGeom prst="brace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Двойные фигурные скобки 3">
            <a:extLst>
              <a:ext uri="{FF2B5EF4-FFF2-40B4-BE49-F238E27FC236}">
                <a16:creationId xmlns:a16="http://schemas.microsoft.com/office/drawing/2014/main" id="{97686761-459D-4E0B-8997-F5C1AEAFD3D0}"/>
              </a:ext>
            </a:extLst>
          </p:cNvPr>
          <p:cNvSpPr/>
          <p:nvPr/>
        </p:nvSpPr>
        <p:spPr>
          <a:xfrm>
            <a:off x="545284" y="4036502"/>
            <a:ext cx="7508147" cy="2097248"/>
          </a:xfrm>
          <a:prstGeom prst="bracePair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288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EE7F7E-523B-4924-8677-C339D0919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35" y="0"/>
            <a:ext cx="75898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35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7FACE5B5-4C29-4CC9-9115-E2EC0F78B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000" b="1" dirty="0" err="1"/>
              <a:t>Liskov</a:t>
            </a:r>
            <a:r>
              <a:rPr lang="en-US" sz="5000" b="1" dirty="0"/>
              <a:t> substitution principle</a:t>
            </a:r>
            <a:endParaRPr lang="ru-RU" sz="5000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28B54A42-FA10-EDEF-724B-B3AC226A6C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altLang="ru-RU" sz="2800" dirty="0"/>
              <a:t>Вы должны иметь возможность использовать производный класс </a:t>
            </a:r>
            <a:br>
              <a:rPr lang="ru-RU" altLang="ru-RU" sz="2800" dirty="0"/>
            </a:br>
            <a:r>
              <a:rPr lang="ru-RU" altLang="ru-RU" sz="2800" dirty="0"/>
              <a:t>вместо родительского класса</a:t>
            </a:r>
            <a:br>
              <a:rPr lang="ru-RU" altLang="ru-RU" sz="2800" dirty="0"/>
            </a:br>
            <a:r>
              <a:rPr lang="ru-RU" altLang="ru-RU" sz="2800" dirty="0"/>
              <a:t>и вести себя с ним таким же образом без внесения изменений</a:t>
            </a:r>
            <a:endParaRPr lang="en-US" altLang="en-US" sz="3600" i="1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55831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79E3E8E9-C8D8-CFD0-E4A8-5061225255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8"/>
          <a:stretch/>
        </p:blipFill>
        <p:spPr bwMode="auto">
          <a:xfrm>
            <a:off x="2150918" y="157176"/>
            <a:ext cx="7890164" cy="6543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21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845DAAE-4D91-476F-9F93-73CE07E6E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1307123"/>
            <a:ext cx="7816620" cy="424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7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845DAAE-4D91-476F-9F93-73CE07E6E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344" y="0"/>
            <a:ext cx="6419656" cy="348532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935B98-661B-4B12-83FC-3B2D59830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92" y="159026"/>
            <a:ext cx="5625818" cy="6509675"/>
          </a:xfrm>
          <a:prstGeom prst="rect">
            <a:avLst/>
          </a:prstGeom>
        </p:spPr>
      </p:pic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8AA9D691-706C-4B7E-9EBE-7CFAFC7496BA}"/>
              </a:ext>
            </a:extLst>
          </p:cNvPr>
          <p:cNvSpPr/>
          <p:nvPr/>
        </p:nvSpPr>
        <p:spPr>
          <a:xfrm>
            <a:off x="2022137" y="3880890"/>
            <a:ext cx="3369502" cy="989556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108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912F192-62A9-4AE3-B045-A444B3B40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3252"/>
            <a:ext cx="9494729" cy="6915452"/>
          </a:xfrm>
          <a:prstGeom prst="rect">
            <a:avLst/>
          </a:prstGeom>
        </p:spPr>
      </p:pic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3ED5BA19-71DA-45DA-85C3-2CAA38B6C801}"/>
              </a:ext>
            </a:extLst>
          </p:cNvPr>
          <p:cNvSpPr/>
          <p:nvPr/>
        </p:nvSpPr>
        <p:spPr>
          <a:xfrm>
            <a:off x="1315232" y="1903955"/>
            <a:ext cx="4196219" cy="43841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2BA8EF12-0396-4C3E-8DD7-4B957AF66F69}"/>
              </a:ext>
            </a:extLst>
          </p:cNvPr>
          <p:cNvCxnSpPr/>
          <p:nvPr/>
        </p:nvCxnSpPr>
        <p:spPr>
          <a:xfrm>
            <a:off x="4371584" y="2342366"/>
            <a:ext cx="0" cy="1402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51CD7A93-8A75-408A-AF1E-099959C8E3A4}"/>
              </a:ext>
            </a:extLst>
          </p:cNvPr>
          <p:cNvCxnSpPr/>
          <p:nvPr/>
        </p:nvCxnSpPr>
        <p:spPr>
          <a:xfrm>
            <a:off x="1979112" y="6125227"/>
            <a:ext cx="6012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7CBC6612-9B83-4EA2-8DB2-2D691981E01A}"/>
              </a:ext>
            </a:extLst>
          </p:cNvPr>
          <p:cNvCxnSpPr>
            <a:cxnSpLocks/>
          </p:cNvCxnSpPr>
          <p:nvPr/>
        </p:nvCxnSpPr>
        <p:spPr>
          <a:xfrm>
            <a:off x="6586330" y="4276549"/>
            <a:ext cx="20408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24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172117-6FAC-2932-21CF-E2FC9367E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Сложностях курса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C71B8B-9FB8-DE72-D417-DF93EACB89F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67428" y="1616421"/>
            <a:ext cx="4730810" cy="4412809"/>
          </a:xfrm>
        </p:spPr>
        <p:txBody>
          <a:bodyPr>
            <a:normAutofit/>
          </a:bodyPr>
          <a:lstStyle/>
          <a:p>
            <a:r>
              <a:rPr lang="ru-RU" sz="2000" dirty="0"/>
              <a:t>Что ни модуль, </a:t>
            </a:r>
            <a:br>
              <a:rPr lang="ru-RU" sz="2000" dirty="0"/>
            </a:br>
            <a:r>
              <a:rPr lang="ru-RU" sz="2000" dirty="0"/>
              <a:t>то отдельная дисциплина</a:t>
            </a:r>
          </a:p>
          <a:p>
            <a:r>
              <a:rPr lang="ru-RU" sz="2000" dirty="0"/>
              <a:t>Много фундаментальных знаний</a:t>
            </a:r>
          </a:p>
          <a:p>
            <a:r>
              <a:rPr lang="ru-RU" sz="2000" dirty="0"/>
              <a:t>Нужно показать разработку ПО </a:t>
            </a:r>
            <a:br>
              <a:rPr lang="ru-RU" sz="2000" dirty="0"/>
            </a:br>
            <a:r>
              <a:rPr lang="ru-RU" sz="2000" dirty="0"/>
              <a:t>как цельный процесс, а времени хватает только на учебные примеры</a:t>
            </a:r>
          </a:p>
          <a:p>
            <a:r>
              <a:rPr lang="ru-RU" sz="2000" dirty="0"/>
              <a:t>Показать не только связать с ранее пройденным материалом, но и мотивировать к дальнейшему изучению каждого модуля как отдельной дисциплины</a:t>
            </a:r>
          </a:p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108E05-426E-7866-B281-26154EE8E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smtClean="0"/>
              <a:pPr rtl="0"/>
              <a:t>4</a:t>
            </a:fld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D7658919-FB0F-6B6F-1EA6-17491AB3172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93064" y="1616422"/>
            <a:ext cx="5017191" cy="441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421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707982A-12AE-4A94-B8FE-833DF4ECF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52412"/>
            <a:ext cx="5943600" cy="6353175"/>
          </a:xfrm>
          <a:prstGeom prst="rect">
            <a:avLst/>
          </a:prstGeom>
        </p:spPr>
      </p:pic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DB2B18E0-66D1-4527-8173-A0F9E6255067}"/>
              </a:ext>
            </a:extLst>
          </p:cNvPr>
          <p:cNvSpPr/>
          <p:nvPr/>
        </p:nvSpPr>
        <p:spPr>
          <a:xfrm>
            <a:off x="688931" y="2935169"/>
            <a:ext cx="2379946" cy="22139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38C2CA72-F37A-490A-9D8B-1FBC059BE38E}"/>
              </a:ext>
            </a:extLst>
          </p:cNvPr>
          <p:cNvSpPr/>
          <p:nvPr/>
        </p:nvSpPr>
        <p:spPr>
          <a:xfrm>
            <a:off x="626301" y="4496844"/>
            <a:ext cx="3081403" cy="22139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978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9A5587-494C-1A4A-FC44-AC20BCC4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Ошибки в наследовании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3B7A5B-89FA-3D60-975D-0F0B7A755C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l" fontAlgn="base">
              <a:buNone/>
            </a:pPr>
            <a:r>
              <a:rPr lang="ru-RU" b="1" i="0" dirty="0">
                <a:solidFill>
                  <a:srgbClr val="333333"/>
                </a:solidFill>
                <a:effectLst/>
                <a:latin typeface="inherit"/>
              </a:rPr>
              <a:t>Невозможно  установить  правильность  модели,  рассматриваемой изолированно</a:t>
            </a:r>
            <a:endParaRPr lang="ru-RU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0" indent="0" algn="l" fontAlgn="base">
              <a:buNone/>
            </a:pPr>
            <a:endParaRPr lang="ru-RU" b="1" i="0" dirty="0">
              <a:solidFill>
                <a:srgbClr val="333333"/>
              </a:solidFill>
              <a:effectLst/>
              <a:latin typeface="inherit"/>
            </a:endParaRPr>
          </a:p>
          <a:p>
            <a:pPr marL="0" indent="0" algn="l" fontAlgn="base">
              <a:buNone/>
            </a:pPr>
            <a:r>
              <a:rPr lang="ru-RU" b="1" i="0" dirty="0">
                <a:solidFill>
                  <a:srgbClr val="333333"/>
                </a:solidFill>
                <a:effectLst/>
                <a:latin typeface="inherit"/>
              </a:rPr>
              <a:t>Как предусмотреть требования клиентов?</a:t>
            </a:r>
          </a:p>
          <a:p>
            <a:pPr fontAlgn="base"/>
            <a:r>
              <a:rPr lang="ru-RU" b="1" i="0" dirty="0">
                <a:solidFill>
                  <a:srgbClr val="333333"/>
                </a:solidFill>
                <a:effectLst/>
                <a:latin typeface="inherit"/>
              </a:rPr>
              <a:t> </a:t>
            </a:r>
            <a:r>
              <a:rPr lang="ru-RU" i="0" strike="sngStrike" dirty="0">
                <a:solidFill>
                  <a:srgbClr val="333333"/>
                </a:solidFill>
                <a:effectLst/>
                <a:latin typeface="inherit"/>
              </a:rPr>
              <a:t>Экстрасенсорные способности</a:t>
            </a:r>
            <a:r>
              <a:rPr lang="ru-RU" dirty="0">
                <a:solidFill>
                  <a:srgbClr val="333333"/>
                </a:solidFill>
                <a:latin typeface="inherit"/>
              </a:rPr>
              <a:t> Опыт</a:t>
            </a:r>
            <a:endParaRPr lang="ru-RU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 fontAlgn="base"/>
            <a:r>
              <a:rPr lang="ru-RU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Программирование через тестирование</a:t>
            </a:r>
          </a:p>
          <a:p>
            <a:pPr algn="l" fontAlgn="base"/>
            <a:r>
              <a:rPr lang="ru-RU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Программирование по контракту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84966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7FACE5B5-4C29-4CC9-9115-E2EC0F78B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000" b="1" dirty="0"/>
              <a:t>Interface segregation principle</a:t>
            </a:r>
            <a:endParaRPr lang="ru-RU" sz="5000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FCBE1CC4-7AEA-399E-6773-2F88AAE995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Слишком «толстые» интерфейсы необходимо разделять на более маленькие и специфические, чтобы клиенты маленьких интерфейсов знали только о методах,</a:t>
            </a:r>
            <a:br>
              <a:rPr lang="ru-RU" dirty="0"/>
            </a:br>
            <a:r>
              <a:rPr lang="ru-RU" dirty="0"/>
              <a:t>которые необходимы им в работе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47372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6A8FF53-B6C4-DF09-383F-F62DA876BF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99"/>
          <a:stretch/>
        </p:blipFill>
        <p:spPr bwMode="auto">
          <a:xfrm>
            <a:off x="200727" y="844439"/>
            <a:ext cx="11790545" cy="516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74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D587E6F-7547-43D0-8C93-412D017D4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7039627" cy="677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45B716-1F04-401C-9F01-5D7247833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49863" cy="6792503"/>
          </a:xfrm>
          <a:prstGeom prst="rect">
            <a:avLst/>
          </a:prstGeom>
        </p:spPr>
      </p:pic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418070DB-70A1-4DCA-97AB-0CA5532E50C7}"/>
              </a:ext>
            </a:extLst>
          </p:cNvPr>
          <p:cNvSpPr/>
          <p:nvPr/>
        </p:nvSpPr>
        <p:spPr>
          <a:xfrm>
            <a:off x="864296" y="2229633"/>
            <a:ext cx="4997885" cy="276825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160B42-7AB0-4241-ACCA-07EF5BBB9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03" y="46961"/>
            <a:ext cx="1272778" cy="32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89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242F9D-E5A5-49A2-8DC0-D09870FBA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2205"/>
            <a:ext cx="5812077" cy="321358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7AA85A-1B45-4717-9408-588926499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35712"/>
            <a:ext cx="6045896" cy="3786573"/>
          </a:xfrm>
          <a:prstGeom prst="rect">
            <a:avLst/>
          </a:prstGeom>
        </p:spPr>
      </p:pic>
      <p:sp>
        <p:nvSpPr>
          <p:cNvPr id="6" name="Стрелка: штриховая вправо 5">
            <a:extLst>
              <a:ext uri="{FF2B5EF4-FFF2-40B4-BE49-F238E27FC236}">
                <a16:creationId xmlns:a16="http://schemas.microsoft.com/office/drawing/2014/main" id="{5E22518A-A152-41F3-BB5A-C6E22FE44936}"/>
              </a:ext>
            </a:extLst>
          </p:cNvPr>
          <p:cNvSpPr/>
          <p:nvPr/>
        </p:nvSpPr>
        <p:spPr>
          <a:xfrm>
            <a:off x="5148197" y="3428998"/>
            <a:ext cx="947803" cy="50417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21FA3A26-BBA0-4F76-9BDD-DDAAAF95FF56}"/>
              </a:ext>
            </a:extLst>
          </p:cNvPr>
          <p:cNvSpPr/>
          <p:nvPr/>
        </p:nvSpPr>
        <p:spPr>
          <a:xfrm>
            <a:off x="6688899" y="4171167"/>
            <a:ext cx="4133589" cy="86462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763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5BF6352-9ACD-4C05-967F-E147B74ED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23" y="525819"/>
            <a:ext cx="11739954" cy="5806361"/>
          </a:xfrm>
          <a:prstGeom prst="rect">
            <a:avLst/>
          </a:prstGeom>
        </p:spPr>
      </p:pic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FB47617B-8392-4ADE-8626-BB8CD9B09860}"/>
              </a:ext>
            </a:extLst>
          </p:cNvPr>
          <p:cNvSpPr/>
          <p:nvPr/>
        </p:nvSpPr>
        <p:spPr>
          <a:xfrm>
            <a:off x="501041" y="1966586"/>
            <a:ext cx="11464936" cy="66388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E8BE2FB0-0D7D-47A1-B892-4D972938531E}"/>
              </a:ext>
            </a:extLst>
          </p:cNvPr>
          <p:cNvSpPr/>
          <p:nvPr/>
        </p:nvSpPr>
        <p:spPr>
          <a:xfrm>
            <a:off x="501041" y="4899764"/>
            <a:ext cx="11464936" cy="66388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13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7FA152-8B57-4581-A8FE-82ABE9E63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118" y="180322"/>
            <a:ext cx="5712651" cy="649735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306DE6-474C-4E7F-9D11-D56197ED5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4" y="1535713"/>
            <a:ext cx="6045896" cy="3786573"/>
          </a:xfrm>
          <a:prstGeom prst="rect">
            <a:avLst/>
          </a:prstGeom>
        </p:spPr>
      </p:pic>
      <p:sp>
        <p:nvSpPr>
          <p:cNvPr id="5" name="Стрелка: штриховая вправо 4">
            <a:extLst>
              <a:ext uri="{FF2B5EF4-FFF2-40B4-BE49-F238E27FC236}">
                <a16:creationId xmlns:a16="http://schemas.microsoft.com/office/drawing/2014/main" id="{DEEBC905-9722-4D99-B4F0-1D2913A025F4}"/>
              </a:ext>
            </a:extLst>
          </p:cNvPr>
          <p:cNvSpPr/>
          <p:nvPr/>
        </p:nvSpPr>
        <p:spPr>
          <a:xfrm>
            <a:off x="5285984" y="3176912"/>
            <a:ext cx="1027134" cy="50417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815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AB42CD0-327C-445A-919F-EF28D19CA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34" y="152272"/>
            <a:ext cx="5079827" cy="655345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B66221-3E49-470B-8128-99A4B2CF4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965" y="4735408"/>
            <a:ext cx="11430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9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7191292" cy="124968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главные принципы проведения лекций и семинаров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4D20DBB-F3DD-CE0A-DCE1-63F191C0CC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0877" y="1862039"/>
            <a:ext cx="6772879" cy="1954692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sz="2800" dirty="0"/>
              <a:t>Не должно быть так, что на практических занятиях студенты получали ответы на вопросы, которые у них еще не возникли.</a:t>
            </a:r>
          </a:p>
          <a:p>
            <a:pPr rtl="0"/>
            <a:r>
              <a:rPr lang="ru-RU" sz="2800" dirty="0"/>
              <a:t>К этим вопросам вас нужно подвести.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41392FF-67AF-70B5-1C3C-58D39BDF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5</a:t>
            </a:fld>
            <a:endParaRPr lang="ru-RU" dirty="0"/>
          </a:p>
        </p:txBody>
      </p:sp>
      <p:pic>
        <p:nvPicPr>
          <p:cNvPr id="8" name="Объект 16" descr="Изображение выглядит как круг, Графика, снимок экрана, Красочность">
            <a:extLst>
              <a:ext uri="{FF2B5EF4-FFF2-40B4-BE49-F238E27FC236}">
                <a16:creationId xmlns:a16="http://schemas.microsoft.com/office/drawing/2014/main" id="{4DAC21A3-106E-F37E-2E03-C90DD742247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7278" b="7278"/>
          <a:stretch>
            <a:fillRect/>
          </a:stretch>
        </p:blipFill>
        <p:spPr>
          <a:xfrm>
            <a:off x="2179638" y="4094163"/>
            <a:ext cx="10028237" cy="24701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77D03A-9E8A-99E3-075C-6CB56CD441AF}"/>
              </a:ext>
            </a:extLst>
          </p:cNvPr>
          <p:cNvSpPr txBox="1"/>
          <p:nvPr/>
        </p:nvSpPr>
        <p:spPr>
          <a:xfrm>
            <a:off x="8484273" y="2100721"/>
            <a:ext cx="266362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Оценка автоматом = (</a:t>
            </a:r>
          </a:p>
          <a:p>
            <a:r>
              <a:rPr lang="ru-RU" dirty="0"/>
              <a:t>0.15 * семинары +</a:t>
            </a:r>
          </a:p>
          <a:p>
            <a:r>
              <a:rPr lang="ru-RU" dirty="0"/>
              <a:t>0.15 * мини д. з +</a:t>
            </a:r>
          </a:p>
          <a:p>
            <a:r>
              <a:rPr lang="ru-RU" dirty="0"/>
              <a:t>0.6   * д. з.</a:t>
            </a:r>
          </a:p>
          <a:p>
            <a:r>
              <a:rPr lang="ru-RU" dirty="0"/>
              <a:t>)  /  0.9</a:t>
            </a:r>
          </a:p>
        </p:txBody>
      </p:sp>
    </p:spTree>
    <p:extLst>
      <p:ext uri="{BB962C8B-B14F-4D97-AF65-F5344CB8AC3E}">
        <p14:creationId xmlns:p14="http://schemas.microsoft.com/office/powerpoint/2010/main" val="38139481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7FACE5B5-4C29-4CC9-9115-E2EC0F78B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000" b="1" dirty="0"/>
              <a:t>Dependency inversion principle</a:t>
            </a:r>
            <a:endParaRPr lang="ru-RU" sz="50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4239C00-F23B-6E37-6135-FD0D28F27E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 altLang="ru-RU" dirty="0"/>
              <a:t>Модули верхнего уровня не должны зависеть от модулей нижнего уровня. И те и другие должны зависеть от абстракций.</a:t>
            </a:r>
          </a:p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 altLang="ru-RU" dirty="0"/>
              <a:t>Абстракции не должны зависеть от деталей. Детали должны зависеть от абстракций.</a:t>
            </a:r>
            <a:endParaRPr lang="ru-RU" dirty="0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9F9AD0BE-59BF-7F89-21D8-E7F95F8812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86124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07D5589-9BCD-66F0-715F-DED513213B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54"/>
          <a:stretch/>
        </p:blipFill>
        <p:spPr bwMode="auto">
          <a:xfrm>
            <a:off x="105748" y="771170"/>
            <a:ext cx="11980504" cy="531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83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39160BA-345B-4418-9D14-0F5FE55CB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24" y="58532"/>
            <a:ext cx="7327726" cy="6740935"/>
          </a:xfrm>
          <a:prstGeom prst="rect">
            <a:avLst/>
          </a:prstGeom>
        </p:spPr>
      </p:pic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EE07D213-B716-4572-B148-0186AD119F07}"/>
              </a:ext>
            </a:extLst>
          </p:cNvPr>
          <p:cNvSpPr/>
          <p:nvPr/>
        </p:nvSpPr>
        <p:spPr>
          <a:xfrm>
            <a:off x="927652" y="1298713"/>
            <a:ext cx="6467061" cy="43732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062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0945FA9-1FCA-42AE-B394-769DA62AD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50488" cy="6810428"/>
          </a:xfrm>
          <a:prstGeom prst="rect">
            <a:avLst/>
          </a:prstGeom>
        </p:spPr>
      </p:pic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98333093-719B-46FD-8A29-980ADCFF2F99}"/>
              </a:ext>
            </a:extLst>
          </p:cNvPr>
          <p:cNvSpPr/>
          <p:nvPr/>
        </p:nvSpPr>
        <p:spPr>
          <a:xfrm>
            <a:off x="50104" y="5311036"/>
            <a:ext cx="5336088" cy="132775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44BDADC-9367-4560-83F7-745FEE988E60}"/>
              </a:ext>
            </a:extLst>
          </p:cNvPr>
          <p:cNvSpPr/>
          <p:nvPr/>
        </p:nvSpPr>
        <p:spPr>
          <a:xfrm>
            <a:off x="1528175" y="1077238"/>
            <a:ext cx="1615858" cy="40083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080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BCD2F5-4816-4CE1-9D8A-335645250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70" y="0"/>
            <a:ext cx="7221908" cy="675562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65EF7D-71BD-4B9F-B966-9CACE5DCB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239" y="4518994"/>
            <a:ext cx="5331155" cy="2236634"/>
          </a:xfrm>
          <a:prstGeom prst="rect">
            <a:avLst/>
          </a:prstGeom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7A130FA4-AF2D-4074-BDCE-30DC4149B14C}"/>
              </a:ext>
            </a:extLst>
          </p:cNvPr>
          <p:cNvSpPr/>
          <p:nvPr/>
        </p:nvSpPr>
        <p:spPr>
          <a:xfrm>
            <a:off x="612322" y="2224096"/>
            <a:ext cx="4383747" cy="36997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FF293BD2-FF6C-4B05-8EA8-EE47938EA239}"/>
              </a:ext>
            </a:extLst>
          </p:cNvPr>
          <p:cNvSpPr/>
          <p:nvPr/>
        </p:nvSpPr>
        <p:spPr>
          <a:xfrm>
            <a:off x="9292315" y="5137575"/>
            <a:ext cx="2292263" cy="24843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77C8C03F-D4F1-40E0-B62E-08D41124357F}"/>
              </a:ext>
            </a:extLst>
          </p:cNvPr>
          <p:cNvSpPr/>
          <p:nvPr/>
        </p:nvSpPr>
        <p:spPr>
          <a:xfrm>
            <a:off x="8670098" y="5917662"/>
            <a:ext cx="2183432" cy="24843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4E507083-391E-4F16-B247-9D894124553D}"/>
              </a:ext>
            </a:extLst>
          </p:cNvPr>
          <p:cNvCxnSpPr/>
          <p:nvPr/>
        </p:nvCxnSpPr>
        <p:spPr>
          <a:xfrm>
            <a:off x="901874" y="4409162"/>
            <a:ext cx="29436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7A1210F8-DA55-43BC-BBFD-5BEEA551F22E}"/>
              </a:ext>
            </a:extLst>
          </p:cNvPr>
          <p:cNvCxnSpPr/>
          <p:nvPr/>
        </p:nvCxnSpPr>
        <p:spPr>
          <a:xfrm>
            <a:off x="901874" y="5739009"/>
            <a:ext cx="29436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E546178D-0FEA-49DC-BDA1-86B13FD2B06E}"/>
              </a:ext>
            </a:extLst>
          </p:cNvPr>
          <p:cNvSpPr/>
          <p:nvPr/>
        </p:nvSpPr>
        <p:spPr>
          <a:xfrm>
            <a:off x="612322" y="3260566"/>
            <a:ext cx="5178878" cy="36997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110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7FACE5B5-4C29-4CC9-9115-E2EC0F78B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000" b="1" dirty="0"/>
              <a:t>Open–closed principle</a:t>
            </a:r>
            <a:endParaRPr lang="ru-RU" sz="5000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1984FF4C-CB35-08D8-7878-ECC1A68119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US" sz="2800" dirty="0" err="1"/>
              <a:t>Объекты</a:t>
            </a:r>
            <a:r>
              <a:rPr lang="en-US" altLang="en-US" sz="2800" dirty="0"/>
              <a:t> </a:t>
            </a:r>
            <a:r>
              <a:rPr lang="en-US" altLang="en-US" sz="2800" dirty="0" err="1"/>
              <a:t>должны</a:t>
            </a:r>
            <a:r>
              <a:rPr lang="en-US" altLang="en-US" sz="2800" dirty="0"/>
              <a:t> </a:t>
            </a:r>
            <a:r>
              <a:rPr lang="en-US" altLang="en-US" sz="2800" dirty="0" err="1"/>
              <a:t>быть</a:t>
            </a:r>
            <a:r>
              <a:rPr lang="en-US" altLang="en-US" sz="2800" dirty="0"/>
              <a:t> </a:t>
            </a:r>
            <a:r>
              <a:rPr lang="en-US" altLang="en-US" sz="2800" dirty="0" err="1"/>
              <a:t>открыты</a:t>
            </a:r>
            <a:r>
              <a:rPr lang="en-US" altLang="en-US" sz="2800" dirty="0"/>
              <a:t> </a:t>
            </a:r>
            <a:br>
              <a:rPr lang="ru-RU" altLang="en-US" sz="2800" dirty="0"/>
            </a:br>
            <a:r>
              <a:rPr lang="en-US" altLang="en-US" sz="2800" dirty="0" err="1"/>
              <a:t>для</a:t>
            </a:r>
            <a:r>
              <a:rPr lang="en-US" altLang="en-US" sz="2800" dirty="0"/>
              <a:t> </a:t>
            </a:r>
            <a:r>
              <a:rPr lang="en-US" altLang="en-US" sz="2800" dirty="0" err="1"/>
              <a:t>расширения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но</a:t>
            </a:r>
            <a:r>
              <a:rPr lang="en-US" altLang="en-US" sz="2800" dirty="0"/>
              <a:t> </a:t>
            </a:r>
            <a:r>
              <a:rPr lang="en-US" altLang="en-US" sz="2800" dirty="0" err="1"/>
              <a:t>закрыты</a:t>
            </a:r>
            <a:r>
              <a:rPr lang="en-US" altLang="en-US" sz="2800" dirty="0"/>
              <a:t> </a:t>
            </a:r>
            <a:br>
              <a:rPr lang="ru-RU" altLang="en-US" sz="2800" dirty="0"/>
            </a:br>
            <a:r>
              <a:rPr lang="en-US" altLang="en-US" sz="2800" dirty="0" err="1"/>
              <a:t>для</a:t>
            </a:r>
            <a:r>
              <a:rPr lang="en-US" altLang="en-US" sz="2800" dirty="0"/>
              <a:t> </a:t>
            </a:r>
            <a:r>
              <a:rPr lang="en-US" altLang="en-US" sz="2800" dirty="0" err="1"/>
              <a:t>модификации</a:t>
            </a:r>
            <a:endParaRPr lang="ru-RU" sz="28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42998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ABFB58D-3D97-6735-A5A2-72E21A3F0D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07"/>
          <a:stretch/>
        </p:blipFill>
        <p:spPr bwMode="auto">
          <a:xfrm>
            <a:off x="103723" y="342906"/>
            <a:ext cx="11984553" cy="617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51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208939B-D294-47A9-B69B-F80FB6462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1271352"/>
            <a:ext cx="7632192" cy="431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07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DE4381-F3A5-4072-A557-EEF2875C5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538162"/>
            <a:ext cx="6829425" cy="5781675"/>
          </a:xfrm>
          <a:prstGeom prst="rect">
            <a:avLst/>
          </a:prstGeom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6DBA18E5-CC75-4017-9E3D-950258002068}"/>
              </a:ext>
            </a:extLst>
          </p:cNvPr>
          <p:cNvSpPr/>
          <p:nvPr/>
        </p:nvSpPr>
        <p:spPr>
          <a:xfrm>
            <a:off x="737997" y="3967162"/>
            <a:ext cx="6437376" cy="2154936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861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D81DD54-B1B8-EB04-C4C2-2CBC21BF6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соблюдается ОСР 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FFE44B3-7DA4-DF5E-0C31-E9896D2B66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15514" y="2170094"/>
            <a:ext cx="3880485" cy="1045056"/>
          </a:xfrm>
        </p:spPr>
        <p:txBody>
          <a:bodyPr>
            <a:normAutofit/>
          </a:bodyPr>
          <a:lstStyle/>
          <a:p>
            <a:r>
              <a:rPr lang="ru-RU" dirty="0"/>
              <a:t>Разделять модули, которые изменяются по разным причинам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6970245-555E-897F-8E4C-4E726B001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0" y="2043412"/>
            <a:ext cx="1209844" cy="234347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1D35C7A-A72E-E2A3-8D7D-6E01819F5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960" y="3429000"/>
            <a:ext cx="1209844" cy="23339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B4B430-19B5-A00C-AEA0-9908BCCD8EC5}"/>
              </a:ext>
            </a:extLst>
          </p:cNvPr>
          <p:cNvSpPr txBox="1"/>
          <p:nvPr/>
        </p:nvSpPr>
        <p:spPr>
          <a:xfrm>
            <a:off x="6499860" y="3580671"/>
            <a:ext cx="44253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Выстраивать зависимости таким образом, чтобы не было зависимостей от наиболее изменяемых модулей</a:t>
            </a:r>
          </a:p>
        </p:txBody>
      </p:sp>
      <p:sp>
        <p:nvSpPr>
          <p:cNvPr id="13" name="Знак ''плюс'' 12">
            <a:extLst>
              <a:ext uri="{FF2B5EF4-FFF2-40B4-BE49-F238E27FC236}">
                <a16:creationId xmlns:a16="http://schemas.microsoft.com/office/drawing/2014/main" id="{FACB6C78-9DCD-266E-C188-5E9C3805F1A4}"/>
              </a:ext>
            </a:extLst>
          </p:cNvPr>
          <p:cNvSpPr/>
          <p:nvPr/>
        </p:nvSpPr>
        <p:spPr>
          <a:xfrm>
            <a:off x="3070860" y="3429000"/>
            <a:ext cx="914400" cy="9144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4969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7" y="420624"/>
            <a:ext cx="6333479" cy="362102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Парадигмы программирования</a:t>
            </a:r>
          </a:p>
        </p:txBody>
      </p:sp>
      <p:pic>
        <p:nvPicPr>
          <p:cNvPr id="2052" name="Picture 4" descr="Парадигмы программирования - что это такое, виды подходов и примеры">
            <a:extLst>
              <a:ext uri="{FF2B5EF4-FFF2-40B4-BE49-F238E27FC236}">
                <a16:creationId xmlns:a16="http://schemas.microsoft.com/office/drawing/2014/main" id="{9EBF2526-74EE-FFF2-3C9F-633F6B9879D5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990" t="547" r="-22778" b="547"/>
          <a:stretch/>
        </p:blipFill>
        <p:spPr bwMode="auto">
          <a:xfrm>
            <a:off x="7719391" y="49696"/>
            <a:ext cx="4373219" cy="67188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CC7FBCB-ADD1-408C-ACF6-77AE06C55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255" y="3625920"/>
            <a:ext cx="5334000" cy="30956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1AB18B-4854-4471-9EBE-15CD81283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44" y="136455"/>
            <a:ext cx="6206469" cy="4448797"/>
          </a:xfrm>
          <a:prstGeom prst="rect">
            <a:avLst/>
          </a:prstGeom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5E70A506-A2A0-4AD7-88EA-F81F0CD9AE6D}"/>
              </a:ext>
            </a:extLst>
          </p:cNvPr>
          <p:cNvSpPr/>
          <p:nvPr/>
        </p:nvSpPr>
        <p:spPr>
          <a:xfrm>
            <a:off x="7067119" y="4990236"/>
            <a:ext cx="4898136" cy="13411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317EB4-0740-4A86-9465-E061F1839782}"/>
              </a:ext>
            </a:extLst>
          </p:cNvPr>
          <p:cNvSpPr txBox="1"/>
          <p:nvPr/>
        </p:nvSpPr>
        <p:spPr>
          <a:xfrm>
            <a:off x="120396" y="6345993"/>
            <a:ext cx="6096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Option 1. </a:t>
            </a:r>
            <a:endParaRPr lang="ru-RU" sz="18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88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FE06A8-1682-4C55-955D-8662386B4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79" y="219075"/>
            <a:ext cx="4895850" cy="3209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E8ED90E-77B5-4ED0-AF31-C8FC4A427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152" y="219075"/>
            <a:ext cx="5600700" cy="44577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82EB0E-7A35-40B5-91FA-397DBAEA4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676775"/>
            <a:ext cx="5019675" cy="2190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A501DE-C33C-47A1-98C5-4C6D5F2526FC}"/>
              </a:ext>
            </a:extLst>
          </p:cNvPr>
          <p:cNvSpPr txBox="1"/>
          <p:nvPr/>
        </p:nvSpPr>
        <p:spPr>
          <a:xfrm>
            <a:off x="120396" y="6345993"/>
            <a:ext cx="6096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Option 2. </a:t>
            </a:r>
            <a:endParaRPr lang="ru-RU" sz="18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6AD2EEE4-4EA3-4509-8B25-F504B12A7456}"/>
              </a:ext>
            </a:extLst>
          </p:cNvPr>
          <p:cNvSpPr/>
          <p:nvPr/>
        </p:nvSpPr>
        <p:spPr>
          <a:xfrm>
            <a:off x="993913" y="1245704"/>
            <a:ext cx="1630017" cy="86139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5904F424-CFA9-41B8-9D77-F7ABB6724030}"/>
              </a:ext>
            </a:extLst>
          </p:cNvPr>
          <p:cNvSpPr/>
          <p:nvPr/>
        </p:nvSpPr>
        <p:spPr>
          <a:xfrm>
            <a:off x="6612835" y="781878"/>
            <a:ext cx="4784035" cy="12192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CF809A2A-61F0-4040-8C28-DE99E34F64AA}"/>
              </a:ext>
            </a:extLst>
          </p:cNvPr>
          <p:cNvSpPr/>
          <p:nvPr/>
        </p:nvSpPr>
        <p:spPr>
          <a:xfrm>
            <a:off x="6617240" y="2106681"/>
            <a:ext cx="4784035" cy="12192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BF4D3458-AAFA-4132-A16B-B8711FF719A7}"/>
              </a:ext>
            </a:extLst>
          </p:cNvPr>
          <p:cNvSpPr/>
          <p:nvPr/>
        </p:nvSpPr>
        <p:spPr>
          <a:xfrm>
            <a:off x="6612834" y="3391728"/>
            <a:ext cx="4784035" cy="12192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97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1C05887-55B3-4140-900B-19431D334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" y="137541"/>
            <a:ext cx="5961888" cy="6582918"/>
          </a:xfrm>
          <a:prstGeom prst="rect">
            <a:avLst/>
          </a:prstGeom>
        </p:spPr>
      </p:pic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01FB7763-4D20-4E37-8A74-01B3AB9E0025}"/>
              </a:ext>
            </a:extLst>
          </p:cNvPr>
          <p:cNvSpPr/>
          <p:nvPr/>
        </p:nvSpPr>
        <p:spPr>
          <a:xfrm>
            <a:off x="385904" y="760393"/>
            <a:ext cx="5961888" cy="155873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018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E9A83A0-2E34-4814-BE4A-27D6FF03A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76" y="608122"/>
            <a:ext cx="6076188" cy="31287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96EA21-BC32-4F5F-A604-53E9BB0E049F}"/>
              </a:ext>
            </a:extLst>
          </p:cNvPr>
          <p:cNvSpPr txBox="1"/>
          <p:nvPr/>
        </p:nvSpPr>
        <p:spPr>
          <a:xfrm>
            <a:off x="5107686" y="232570"/>
            <a:ext cx="2391156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Option 1. </a:t>
            </a:r>
            <a:endParaRPr lang="ru-RU" sz="18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7468B4-675B-44F0-9479-D8456A2B7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041" y="3589449"/>
            <a:ext cx="5957681" cy="31287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AC16C4-F55D-4F0F-995B-D935113EEA51}"/>
              </a:ext>
            </a:extLst>
          </p:cNvPr>
          <p:cNvSpPr txBox="1"/>
          <p:nvPr/>
        </p:nvSpPr>
        <p:spPr>
          <a:xfrm>
            <a:off x="10885567" y="3213897"/>
            <a:ext cx="2391156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Option 2. </a:t>
            </a:r>
            <a:endParaRPr lang="ru-RU" sz="18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07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6" descr="GRASP-Principles">
            <a:extLst>
              <a:ext uri="{FF2B5EF4-FFF2-40B4-BE49-F238E27FC236}">
                <a16:creationId xmlns:a16="http://schemas.microsoft.com/office/drawing/2014/main" id="{DF522561-D246-8772-1AF1-6FD8F468F7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43301" y="79317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CFA22EAD-3324-9AE9-8C4D-7019F88A2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0" y="4885620"/>
            <a:ext cx="10515600" cy="1299411"/>
          </a:xfrm>
        </p:spPr>
        <p:txBody>
          <a:bodyPr>
            <a:normAutofit fontScale="90000"/>
          </a:bodyPr>
          <a:lstStyle/>
          <a:p>
            <a:pPr algn="l"/>
            <a:r>
              <a:rPr lang="ru-RU" i="0" dirty="0">
                <a:effectLst/>
                <a:latin typeface="-apple-system"/>
              </a:rPr>
              <a:t>Возьми ответственность </a:t>
            </a:r>
            <a:br>
              <a:rPr lang="ru-RU" i="0" dirty="0">
                <a:effectLst/>
                <a:latin typeface="-apple-system"/>
              </a:rPr>
            </a:br>
            <a:r>
              <a:rPr lang="ru-RU" i="0" dirty="0">
                <a:effectLst/>
                <a:latin typeface="-apple-system"/>
              </a:rPr>
              <a:t>в свои руки с GRASP</a:t>
            </a:r>
            <a:br>
              <a:rPr lang="ru-RU" i="0" dirty="0">
                <a:effectLst/>
                <a:latin typeface="-apple-system"/>
              </a:rPr>
            </a:br>
            <a:r>
              <a:rPr lang="ru-RU" i="0" dirty="0">
                <a:effectLst/>
                <a:latin typeface="-apple-system"/>
              </a:rPr>
              <a:t>принципами</a:t>
            </a:r>
          </a:p>
        </p:txBody>
      </p:sp>
      <p:pic>
        <p:nvPicPr>
          <p:cNvPr id="15372" name="Picture 12" descr="Blog posts about SOLID principles — bool.dev">
            <a:extLst>
              <a:ext uri="{FF2B5EF4-FFF2-40B4-BE49-F238E27FC236}">
                <a16:creationId xmlns:a16="http://schemas.microsoft.com/office/drawing/2014/main" id="{9ADF3274-1761-6380-1C2C-EFF2CB045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75" b="96435" l="2331" r="98528">
                        <a14:foregroundMark x1="9816" y1="33447" x2="9816" y2="33447"/>
                        <a14:foregroundMark x1="4663" y1="35993" x2="4663" y2="35993"/>
                        <a14:foregroundMark x1="3681" y1="34805" x2="17914" y2="34975"/>
                        <a14:foregroundMark x1="15706" y1="8659" x2="23067" y2="9677"/>
                        <a14:foregroundMark x1="23067" y1="9677" x2="15828" y2="12224"/>
                        <a14:foregroundMark x1="9202" y1="34975" x2="13742" y2="31579"/>
                        <a14:foregroundMark x1="18160" y1="13752" x2="21472" y2="6452"/>
                        <a14:foregroundMark x1="42331" y1="13413" x2="57914" y2="4244"/>
                        <a14:foregroundMark x1="72393" y1="7640" x2="91534" y2="15620"/>
                        <a14:foregroundMark x1="83558" y1="26995" x2="93497" y2="37861"/>
                        <a14:foregroundMark x1="93497" y1="37861" x2="98528" y2="40747"/>
                        <a14:foregroundMark x1="50798" y1="9847" x2="43681" y2="6791"/>
                        <a14:foregroundMark x1="22945" y1="12054" x2="19755" y2="7980"/>
                        <a14:foregroundMark x1="14601" y1="35484" x2="10552" y2="29881"/>
                        <a14:foregroundMark x1="8957" y1="63497" x2="17669" y2="68591"/>
                        <a14:foregroundMark x1="26012" y1="86078" x2="35092" y2="92869"/>
                        <a14:foregroundMark x1="35092" y1="92869" x2="35215" y2="92869"/>
                        <a14:foregroundMark x1="60613" y1="93718" x2="72638" y2="88964"/>
                        <a14:foregroundMark x1="83926" y1="65535" x2="93497" y2="61460"/>
                        <a14:foregroundMark x1="61104" y1="92530" x2="76074" y2="93039"/>
                        <a14:foregroundMark x1="76074" y1="93039" x2="76442" y2="93039"/>
                        <a14:foregroundMark x1="27117" y1="41087" x2="27117" y2="41087"/>
                        <a14:foregroundMark x1="31043" y1="42954" x2="23436" y2="39728"/>
                        <a14:foregroundMark x1="37189" y1="32918" x2="37914" y2="33786"/>
                        <a14:foregroundMark x1="26135" y1="19694" x2="34101" y2="29224"/>
                        <a14:foregroundMark x1="49448" y1="16978" x2="48834" y2="30730"/>
                        <a14:foregroundMark x1="61472" y1="33786" x2="74233" y2="17317"/>
                        <a14:foregroundMark x1="67362" y1="40917" x2="78896" y2="35144"/>
                        <a14:foregroundMark x1="68589" y1="57385" x2="72595" y2="57285"/>
                        <a14:foregroundMark x1="72648" y1="57408" x2="68221" y2="57725"/>
                        <a14:foregroundMark x1="40325" y1="74280" x2="42331" y2="69949"/>
                        <a14:foregroundMark x1="36196" y1="83192" x2="37825" y2="79677"/>
                        <a14:foregroundMark x1="42331" y1="69949" x2="43558" y2="68591"/>
                        <a14:foregroundMark x1="65619" y1="81239" x2="67239" y2="84041"/>
                        <a14:foregroundMark x1="58405" y1="68761" x2="62822" y2="76402"/>
                        <a14:foregroundMark x1="23313" y1="64516" x2="33006" y2="60441"/>
                        <a14:foregroundMark x1="4049" y1="68251" x2="15706" y2="60611"/>
                        <a14:foregroundMark x1="26626" y1="94907" x2="38896" y2="88285"/>
                        <a14:foregroundMark x1="3926" y1="37351" x2="18282" y2="32937"/>
                        <a14:foregroundMark x1="18282" y1="32937" x2="3436" y2="32428"/>
                        <a14:foregroundMark x1="74110" y1="90153" x2="63067" y2="93548"/>
                        <a14:foregroundMark x1="63067" y1="93548" x2="69693" y2="96435"/>
                        <a14:foregroundMark x1="69693" y1="96435" x2="71288" y2="89813"/>
                        <a14:foregroundMark x1="4294" y1="39559" x2="12761" y2="38879"/>
                        <a14:foregroundMark x1="12761" y1="38879" x2="20982" y2="35144"/>
                        <a14:foregroundMark x1="20982" y1="35144" x2="14479" y2="32767"/>
                        <a14:foregroundMark x1="14479" y1="32767" x2="6503" y2="38370"/>
                        <a14:foregroundMark x1="74847" y1="16638" x2="81718" y2="13922"/>
                        <a14:foregroundMark x1="81718" y1="13922" x2="75706" y2="8998"/>
                        <a14:foregroundMark x1="75706" y1="8998" x2="70798" y2="14941"/>
                        <a14:foregroundMark x1="3436" y1="69100" x2="2331" y2="61969"/>
                        <a14:foregroundMark x1="3436" y1="41766" x2="2699" y2="30730"/>
                        <a14:foregroundMark x1="2699" y1="30730" x2="16687" y2="27674"/>
                        <a14:foregroundMark x1="16687" y1="27674" x2="17669" y2="27844"/>
                        <a14:foregroundMark x1="69816" y1="17148" x2="72515" y2="5603"/>
                        <a14:foregroundMark x1="72515" y1="5603" x2="80000" y2="5772"/>
                        <a14:foregroundMark x1="80000" y1="5772" x2="86258" y2="8998"/>
                        <a14:foregroundMark x1="86258" y1="8998" x2="86748" y2="13243"/>
                        <a14:foregroundMark x1="22822" y1="64856" x2="33742" y2="58744"/>
                        <a14:foregroundMark x1="40710" y1="74181" x2="43190" y2="69270"/>
                        <a14:foregroundMark x1="36074" y1="83362" x2="37689" y2="80164"/>
                        <a14:foregroundMark x1="32638" y1="29202" x2="32025" y2="28862"/>
                        <a14:foregroundMark x1="31779" y1="27844" x2="31779" y2="27844"/>
                        <a14:foregroundMark x1="30798" y1="26316" x2="30798" y2="26316"/>
                        <a14:foregroundMark x1="49325" y1="22241" x2="49325" y2="22241"/>
                        <a14:foregroundMark x1="24908" y1="62479" x2="24908" y2="62479"/>
                        <a14:foregroundMark x1="25031" y1="63667" x2="25031" y2="63667"/>
                        <a14:backgroundMark x1="39141" y1="75722" x2="39141" y2="75722"/>
                        <a14:backgroundMark x1="37791" y1="79796" x2="40491" y2="73684"/>
                        <a14:backgroundMark x1="64785" y1="79966" x2="64785" y2="79966"/>
                        <a14:backgroundMark x1="65644" y1="81324" x2="62822" y2="76401"/>
                        <a14:backgroundMark x1="75583" y1="57895" x2="72638" y2="57385"/>
                        <a14:backgroundMark x1="33865" y1="29542" x2="37301" y2="327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998" y="3086099"/>
            <a:ext cx="4980001" cy="359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525960-F766-FC40-807B-19717D66BA3E}"/>
              </a:ext>
            </a:extLst>
          </p:cNvPr>
          <p:cNvSpPr txBox="1"/>
          <p:nvPr/>
        </p:nvSpPr>
        <p:spPr>
          <a:xfrm>
            <a:off x="463543" y="4200843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G</a:t>
            </a:r>
            <a:r>
              <a:rPr lang="en-US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eneral </a:t>
            </a: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R</a:t>
            </a:r>
            <a:r>
              <a:rPr lang="en-US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esponsibility </a:t>
            </a: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</a:t>
            </a:r>
            <a:r>
              <a:rPr lang="en-US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ssignment </a:t>
            </a: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S</a:t>
            </a:r>
            <a:r>
              <a:rPr lang="en-US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oftware </a:t>
            </a: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P</a:t>
            </a:r>
            <a:r>
              <a:rPr lang="en-US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atterns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25797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D8DF64B-4CB6-F9FD-ED9A-ABFF9A241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 шаблонов </a:t>
            </a:r>
            <a:r>
              <a:rPr lang="en-US" dirty="0"/>
              <a:t>GRASP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CD465C-90E8-AC53-7F5D-48A81C193C3A}"/>
              </a:ext>
            </a:extLst>
          </p:cNvPr>
          <p:cNvSpPr txBox="1"/>
          <p:nvPr/>
        </p:nvSpPr>
        <p:spPr>
          <a:xfrm>
            <a:off x="1066800" y="1859339"/>
            <a:ext cx="6096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Основные шаблоны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High </a:t>
            </a:r>
            <a:r>
              <a:rPr lang="ru-RU" sz="2000" b="1" dirty="0" err="1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Cohesion</a:t>
            </a:r>
            <a:r>
              <a:rPr lang="ru-RU" sz="2000" b="1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(Высокая </a:t>
            </a:r>
            <a:r>
              <a:rPr lang="ru-RU" sz="2000" b="1" dirty="0" err="1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cцепленность</a:t>
            </a:r>
            <a:r>
              <a:rPr lang="ru-RU" sz="2000" b="1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 err="1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Low</a:t>
            </a:r>
            <a:r>
              <a:rPr lang="ru-RU" sz="2000" b="1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sz="2000" b="1" dirty="0" err="1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Coupling</a:t>
            </a:r>
            <a:r>
              <a:rPr lang="ru-RU" sz="2000" b="1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(Низкое связывание)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Information </a:t>
            </a:r>
            <a:r>
              <a:rPr lang="ru-RU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expert</a:t>
            </a:r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(Информационный эксперт)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Creator</a:t>
            </a:r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(Создатель)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Controller</a:t>
            </a:r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(Контроллер)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ru-RU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Дополнительные шаблоны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Protected</a:t>
            </a:r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Variations</a:t>
            </a:r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(Устойчивость к изменениям)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Polymorphism</a:t>
            </a:r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(Полиморфизм)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Indirection</a:t>
            </a:r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(Перенаправление)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Pure </a:t>
            </a:r>
            <a:r>
              <a:rPr lang="ru-RU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Fabrication</a:t>
            </a:r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(чистая выдумка, синтетика)</a:t>
            </a:r>
          </a:p>
        </p:txBody>
      </p:sp>
    </p:spTree>
    <p:extLst>
      <p:ext uri="{BB962C8B-B14F-4D97-AF65-F5344CB8AC3E}">
        <p14:creationId xmlns:p14="http://schemas.microsoft.com/office/powerpoint/2010/main" val="20321802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5664DF-E3CE-D266-8BA8-EA0B73BDE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Cohesion &amp; Low Coupling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DD7E0A6-834F-31FE-5F93-83F2D00BD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/>
              <a:t>"... система должна состоять из слабо связанных классов,  которые должны содержать связанную бизнес — логику." </a:t>
            </a:r>
          </a:p>
          <a:p>
            <a:pPr marL="0" indent="0">
              <a:buNone/>
            </a:pPr>
            <a:endParaRPr lang="ru-RU" dirty="0">
              <a:solidFill>
                <a:srgbClr val="333333"/>
              </a:solidFill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ru-RU" dirty="0"/>
              <a:t>Эти два принципа рассматриваются совместно, и говорят о том, что классы целесообразно строить таким образом, чтобы они имели сильную внутреннюю связь и были слабо связаны между собой 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ED0111C-5EE9-2CFE-3CDB-19B763046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smtClean="0"/>
              <a:pPr rtl="0"/>
              <a:t>66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96896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B126B7-EAD5-631F-4DF2-F7BEBFA19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ru-RU" dirty="0"/>
              <a:t>Низкое связывание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CACB974-BA1B-9581-543D-21F81A6651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2" y="2073275"/>
            <a:ext cx="5202237" cy="3687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Как обнулить связывание?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Удалить атрибуты нестандартных типов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Не вызывать службы классов другого типа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Для параметров, возвращаемых значений и локальных переменных избавиться</a:t>
            </a:r>
            <a:br>
              <a:rPr lang="ru-RU" dirty="0"/>
            </a:br>
            <a:r>
              <a:rPr lang="ru-RU" dirty="0"/>
              <a:t>от нестандартных типов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Отказаться от наследования </a:t>
            </a:r>
            <a:br>
              <a:rPr lang="ru-RU" dirty="0"/>
            </a:br>
            <a:r>
              <a:rPr lang="ru-RU" dirty="0"/>
              <a:t>и реализации интерфейсов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CDF9D15-9316-6D33-07F5-8A8B199D3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744" y="2735476"/>
            <a:ext cx="4887594" cy="1906161"/>
          </a:xfrm>
          <a:prstGeom prst="rect">
            <a:avLst/>
          </a:prstGeom>
          <a:noFill/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6629A07-EDE6-91A2-6428-EB9BF07C2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ru-RU" smtClean="0"/>
              <a:pPr rtl="0">
                <a:spcAft>
                  <a:spcPts val="600"/>
                </a:spcAft>
              </a:pPr>
              <a:t>67</a:t>
            </a:fld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F1BE93-B468-D6B8-F3C0-45B960F28A7D}"/>
              </a:ext>
            </a:extLst>
          </p:cNvPr>
          <p:cNvSpPr txBox="1"/>
          <p:nvPr/>
        </p:nvSpPr>
        <p:spPr>
          <a:xfrm>
            <a:off x="6313551" y="5253206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Если возвести </a:t>
            </a:r>
            <a:r>
              <a:rPr lang="ru-RU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Low</a:t>
            </a:r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Coupling</a:t>
            </a:r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в абсолют,</a:t>
            </a:r>
            <a:b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то вся функциональность будет реализована</a:t>
            </a:r>
            <a:b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в одном единственном классе</a:t>
            </a:r>
          </a:p>
        </p:txBody>
      </p:sp>
    </p:spTree>
    <p:extLst>
      <p:ext uri="{BB962C8B-B14F-4D97-AF65-F5344CB8AC3E}">
        <p14:creationId xmlns:p14="http://schemas.microsoft.com/office/powerpoint/2010/main" val="25373635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764EBC-7053-ECDB-5FA8-597962FDD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Высокая </a:t>
            </a:r>
            <a:r>
              <a:rPr lang="ru-RU" dirty="0" err="1"/>
              <a:t>сцепленность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6484BB-70FC-C811-272A-FF7E5A5527F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 dirty="0"/>
              <a:t>Класс должны содержать сцепленную бизнес — логику!</a:t>
            </a:r>
          </a:p>
          <a:p>
            <a:endParaRPr lang="ru-RU" dirty="0"/>
          </a:p>
          <a:p>
            <a:r>
              <a:rPr lang="ru-RU" dirty="0"/>
              <a:t>Модульность - это свойство системы, разбитой на множество модулей </a:t>
            </a:r>
            <a:r>
              <a:rPr lang="ru-RU" b="1" dirty="0"/>
              <a:t>с высокой степенью связности и слабым зацеплением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FDF3B00-A597-F938-67C5-5E8D13E6E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smtClean="0"/>
              <a:pPr rtl="0"/>
              <a:t>68</a:t>
            </a:fld>
            <a:endParaRPr lang="ru-RU" dirty="0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3FE46B4-22DE-06A3-9419-7FAD575EE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7335" y="626491"/>
            <a:ext cx="2809875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C4C6B460-85E9-FE3D-A5B8-F889628C3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890" y="4590823"/>
            <a:ext cx="2546320" cy="225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>
            <a:extLst>
              <a:ext uri="{FF2B5EF4-FFF2-40B4-BE49-F238E27FC236}">
                <a16:creationId xmlns:a16="http://schemas.microsoft.com/office/drawing/2014/main" id="{AA841D91-DBF5-9613-4E5E-78C391F7D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291" y="3235065"/>
            <a:ext cx="412780" cy="96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FB65AA-ECB9-B1BC-5F76-EE9BF2B109E8}"/>
              </a:ext>
            </a:extLst>
          </p:cNvPr>
          <p:cNvSpPr txBox="1"/>
          <p:nvPr/>
        </p:nvSpPr>
        <p:spPr>
          <a:xfrm>
            <a:off x="7897265" y="3235065"/>
            <a:ext cx="34009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ru-RU" b="0" i="0" dirty="0">
                <a:solidFill>
                  <a:srgbClr val="333333"/>
                </a:solidFill>
                <a:effectLst/>
                <a:latin typeface="inherit"/>
              </a:rPr>
              <a:t>приватное свойство или метод</a:t>
            </a:r>
          </a:p>
          <a:p>
            <a:pPr algn="ctr" fontAlgn="base"/>
            <a:endParaRPr lang="ru-RU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ctr" fontAlgn="base"/>
            <a:r>
              <a:rPr lang="ru-RU" b="0" i="0" dirty="0">
                <a:solidFill>
                  <a:srgbClr val="333333"/>
                </a:solidFill>
                <a:effectLst/>
                <a:latin typeface="inherit"/>
              </a:rPr>
              <a:t>публичное свойство или метод</a:t>
            </a:r>
            <a:endParaRPr lang="ru-RU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9062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1A420-15C5-064A-1DD6-9A4D6F2CE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084AB2-286E-C1AA-B008-77EDBCB3C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Максимизируйте сфокусированность</a:t>
            </a:r>
            <a:br>
              <a:rPr lang="ru-RU" dirty="0"/>
            </a:br>
            <a:r>
              <a:rPr lang="ru-RU" dirty="0"/>
              <a:t>Минимизируйте зависимости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12F6FB-34E3-2A1C-B08A-C84BC8678EC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1352" y="1855215"/>
            <a:ext cx="4887594" cy="3687763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В идеальном случае, класс имеет одну точку связывания, и пара таких классов может быть соединена единственным образом. </a:t>
            </a:r>
          </a:p>
          <a:p>
            <a:endParaRPr lang="ru-RU" dirty="0"/>
          </a:p>
          <a:p>
            <a:r>
              <a:rPr lang="ru-RU" i="1" dirty="0"/>
              <a:t>Совет от </a:t>
            </a:r>
            <a:r>
              <a:rPr lang="ru-RU" i="1" dirty="0" err="1"/>
              <a:t>Лармана</a:t>
            </a:r>
            <a:r>
              <a:rPr lang="ru-RU" i="1" dirty="0"/>
              <a:t>: классы, которые являются достаточно общими и с высокой вероятностью будут повторно использоваться в дальнейшем, должны иметь минимальную степень зацепления </a:t>
            </a:r>
            <a:br>
              <a:rPr lang="ru-RU" i="1" dirty="0"/>
            </a:br>
            <a:r>
              <a:rPr lang="ru-RU" i="1" dirty="0"/>
              <a:t>с др. классами</a:t>
            </a:r>
            <a:endParaRPr lang="ru-RU" b="1" i="1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B3FF5A6-8C75-89AB-0EF5-39705775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smtClean="0"/>
              <a:pPr rtl="0"/>
              <a:t>69</a:t>
            </a:fld>
            <a:endParaRPr lang="ru-RU" dirty="0"/>
          </a:p>
        </p:txBody>
      </p:sp>
      <p:pic>
        <p:nvPicPr>
          <p:cNvPr id="23558" name="Picture 6">
            <a:extLst>
              <a:ext uri="{FF2B5EF4-FFF2-40B4-BE49-F238E27FC236}">
                <a16:creationId xmlns:a16="http://schemas.microsoft.com/office/drawing/2014/main" id="{E06B9EE4-796B-87C6-C458-A36F1F0F0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291" y="3235065"/>
            <a:ext cx="412780" cy="96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B1111C-4716-6BAB-BF43-6D38D4E75DE3}"/>
              </a:ext>
            </a:extLst>
          </p:cNvPr>
          <p:cNvSpPr txBox="1"/>
          <p:nvPr/>
        </p:nvSpPr>
        <p:spPr>
          <a:xfrm>
            <a:off x="7897265" y="3235065"/>
            <a:ext cx="34009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ru-RU" b="0" i="0" dirty="0">
                <a:solidFill>
                  <a:srgbClr val="333333"/>
                </a:solidFill>
                <a:effectLst/>
                <a:latin typeface="inherit"/>
              </a:rPr>
              <a:t>приватное свойство или метод</a:t>
            </a:r>
          </a:p>
          <a:p>
            <a:pPr algn="ctr" fontAlgn="base"/>
            <a:endParaRPr lang="ru-RU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ctr" fontAlgn="base"/>
            <a:r>
              <a:rPr lang="ru-RU" b="0" i="0" dirty="0">
                <a:solidFill>
                  <a:srgbClr val="333333"/>
                </a:solidFill>
                <a:effectLst/>
                <a:latin typeface="inherit"/>
              </a:rPr>
              <a:t>публичное свойство или метод</a:t>
            </a:r>
            <a:endParaRPr lang="ru-RU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30764FB2-8387-3202-E9FA-C6B5B99079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461"/>
          <a:stretch/>
        </p:blipFill>
        <p:spPr bwMode="auto">
          <a:xfrm>
            <a:off x="7276572" y="1666875"/>
            <a:ext cx="4120638" cy="152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8965E176-9C75-3A64-DD57-F252DE5BC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92" b="6130"/>
          <a:stretch/>
        </p:blipFill>
        <p:spPr bwMode="auto">
          <a:xfrm>
            <a:off x="7276570" y="4230149"/>
            <a:ext cx="4120639" cy="156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903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03CA8C54-30A3-3553-626E-52909A83C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Рассказ о двух ценностях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D97CD95-A6D1-C7C3-F7D9-C0AB6438B2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064" y="2216150"/>
            <a:ext cx="4745038" cy="3687763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marL="0" indent="0" algn="l">
              <a:buNone/>
            </a:pPr>
            <a:r>
              <a:rPr lang="ru-RU" b="1" i="0" dirty="0"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Что важнее – работа ПО </a:t>
            </a:r>
            <a:br>
              <a:rPr lang="ru-RU" b="1" i="0" dirty="0"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</a:br>
            <a:r>
              <a:rPr lang="ru-RU" b="1" i="0" dirty="0"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или его архитектура?</a:t>
            </a:r>
          </a:p>
          <a:p>
            <a:pPr marL="0" indent="0" algn="l">
              <a:buNone/>
            </a:pP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Цель программной архитектуры –</a:t>
            </a:r>
            <a:r>
              <a:rPr lang="ru-RU" b="1" i="0" dirty="0">
                <a:solidFill>
                  <a:srgbClr val="333333"/>
                </a:solidFill>
                <a:effectLst/>
                <a:latin typeface="-apple-system"/>
              </a:rPr>
              <a:t>минимизировать человеческие ресурсы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, необходимые для построения и поддержки требуемой системы.</a:t>
            </a:r>
            <a:br>
              <a:rPr lang="ru-RU" dirty="0"/>
            </a:br>
            <a:br>
              <a:rPr lang="ru-RU" dirty="0"/>
            </a:b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Если усилия поддержки ПО невелики и </a:t>
            </a:r>
            <a:r>
              <a:rPr lang="ru-RU" b="1" i="0" dirty="0">
                <a:solidFill>
                  <a:srgbClr val="333333"/>
                </a:solidFill>
                <a:effectLst/>
                <a:latin typeface="-apple-system"/>
              </a:rPr>
              <a:t>остаются таковыми в течение всего жизненного цикла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 - дизайн хороший.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02207A1-A505-3185-A282-927E9F6F0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7</a:t>
            </a:fld>
            <a:endParaRPr lang="ru-RU" dirty="0"/>
          </a:p>
        </p:txBody>
      </p:sp>
      <p:pic>
        <p:nvPicPr>
          <p:cNvPr id="3074" name="Picture 2" descr="Матрица Эйзенхауэра — это один из основных методов тайм менеджмента">
            <a:extLst>
              <a:ext uri="{FF2B5EF4-FFF2-40B4-BE49-F238E27FC236}">
                <a16:creationId xmlns:a16="http://schemas.microsoft.com/office/drawing/2014/main" id="{5333F1D1-B1D7-9B2F-D1C6-7C1CA935BA72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577" y="1644639"/>
            <a:ext cx="5441237" cy="454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2090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6E7DBFD8-59D4-D655-22CF-9CA385D32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Связь </a:t>
            </a:r>
            <a:r>
              <a:rPr lang="en-US" dirty="0"/>
              <a:t>GRASP</a:t>
            </a:r>
            <a:br>
              <a:rPr lang="en-US" dirty="0"/>
            </a:br>
            <a:r>
              <a:rPr lang="ru-RU" dirty="0"/>
              <a:t>с принципами </a:t>
            </a:r>
            <a:r>
              <a:rPr lang="en-US" dirty="0"/>
              <a:t>SOLID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E6D62C6-9344-6D8B-B726-E2591602D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smtClean="0"/>
              <a:pPr rtl="0"/>
              <a:t>70</a:t>
            </a:fld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64C16-9B1E-F802-FC35-618A7B47EBE8}"/>
              </a:ext>
            </a:extLst>
          </p:cNvPr>
          <p:cNvSpPr txBox="1"/>
          <p:nvPr/>
        </p:nvSpPr>
        <p:spPr>
          <a:xfrm>
            <a:off x="4724400" y="26183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1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Единственная ответственность</a:t>
            </a:r>
            <a:endParaRPr lang="ru-R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66E846-0D60-394B-2513-8A90DA303666}"/>
              </a:ext>
            </a:extLst>
          </p:cNvPr>
          <p:cNvSpPr txBox="1"/>
          <p:nvPr/>
        </p:nvSpPr>
        <p:spPr>
          <a:xfrm>
            <a:off x="819150" y="23122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Высокая сцепленность</a:t>
            </a:r>
            <a:endParaRPr lang="ru-RU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0216A4-1462-6BB3-850C-9878C9C33C09}"/>
              </a:ext>
            </a:extLst>
          </p:cNvPr>
          <p:cNvSpPr txBox="1"/>
          <p:nvPr/>
        </p:nvSpPr>
        <p:spPr>
          <a:xfrm>
            <a:off x="819150" y="29245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1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Низкое связывание</a:t>
            </a:r>
            <a:endParaRPr lang="ru-RU" dirty="0"/>
          </a:p>
        </p:txBody>
      </p: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1D7651D6-D7FD-3F86-98D4-9C92BC463B37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3495675" y="2496887"/>
            <a:ext cx="1228725" cy="30614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24593174-03DE-7981-5F9D-20F70BBFDE1C}"/>
              </a:ext>
            </a:extLst>
          </p:cNvPr>
          <p:cNvCxnSpPr>
            <a:cxnSpLocks/>
          </p:cNvCxnSpPr>
          <p:nvPr/>
        </p:nvCxnSpPr>
        <p:spPr>
          <a:xfrm flipV="1">
            <a:off x="3495675" y="2924518"/>
            <a:ext cx="1228725" cy="18466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CAC1FCD-F3A8-1A31-86D8-22F59B8D6222}"/>
              </a:ext>
            </a:extLst>
          </p:cNvPr>
          <p:cNvSpPr txBox="1"/>
          <p:nvPr/>
        </p:nvSpPr>
        <p:spPr>
          <a:xfrm>
            <a:off x="4724400" y="33794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1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Разделение интерфейсов</a:t>
            </a:r>
            <a:endParaRPr lang="ru-RU" dirty="0"/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54738535-3A2C-96E7-174B-26FEF15288F9}"/>
              </a:ext>
            </a:extLst>
          </p:cNvPr>
          <p:cNvCxnSpPr>
            <a:cxnSpLocks/>
          </p:cNvCxnSpPr>
          <p:nvPr/>
        </p:nvCxnSpPr>
        <p:spPr>
          <a:xfrm>
            <a:off x="3495675" y="3226192"/>
            <a:ext cx="1228725" cy="30614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9690F7D-27A8-D069-2054-B0704AFDA22C}"/>
              </a:ext>
            </a:extLst>
          </p:cNvPr>
          <p:cNvSpPr txBox="1"/>
          <p:nvPr/>
        </p:nvSpPr>
        <p:spPr>
          <a:xfrm>
            <a:off x="819150" y="46925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1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Устойчивость к изменениям</a:t>
            </a:r>
            <a:endParaRPr lang="ru-RU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6FA7B3-49CE-5E8A-9B28-91BD2110722D}"/>
              </a:ext>
            </a:extLst>
          </p:cNvPr>
          <p:cNvSpPr txBox="1"/>
          <p:nvPr/>
        </p:nvSpPr>
        <p:spPr>
          <a:xfrm>
            <a:off x="819150" y="577334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1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Полиморфизм</a:t>
            </a:r>
            <a:endParaRPr lang="ru-RU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F3248D-5263-5983-C362-BBF61C158A89}"/>
              </a:ext>
            </a:extLst>
          </p:cNvPr>
          <p:cNvSpPr txBox="1"/>
          <p:nvPr/>
        </p:nvSpPr>
        <p:spPr>
          <a:xfrm>
            <a:off x="4724400" y="43433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1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Открытость/закрытость</a:t>
            </a:r>
            <a:endParaRPr lang="ru-RU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0D83E9B-2FDD-CA04-0C34-89BC0B298306}"/>
              </a:ext>
            </a:extLst>
          </p:cNvPr>
          <p:cNvSpPr txBox="1"/>
          <p:nvPr/>
        </p:nvSpPr>
        <p:spPr>
          <a:xfrm>
            <a:off x="4724400" y="50418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1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Инверсия зависимостей</a:t>
            </a:r>
            <a:endParaRPr lang="ru-RU" dirty="0"/>
          </a:p>
        </p:txBody>
      </p: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F8B4B2CA-0EFA-968F-C4D6-7087AD920DF9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4110037" y="4927318"/>
            <a:ext cx="614363" cy="29915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1F20B826-24CC-58CC-EEE7-B8DD7C1DB31F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4110037" y="4528045"/>
            <a:ext cx="614363" cy="25319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439EB04-7C53-4255-9372-39D9EDD891D6}"/>
              </a:ext>
            </a:extLst>
          </p:cNvPr>
          <p:cNvSpPr txBox="1"/>
          <p:nvPr/>
        </p:nvSpPr>
        <p:spPr>
          <a:xfrm>
            <a:off x="4724400" y="577038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1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Принцип подстановки Барбары Лисков</a:t>
            </a:r>
            <a:endParaRPr lang="ru-RU" dirty="0"/>
          </a:p>
        </p:txBody>
      </p:sp>
      <p:cxnSp>
        <p:nvCxnSpPr>
          <p:cNvPr id="76" name="Прямая со стрелкой 75">
            <a:extLst>
              <a:ext uri="{FF2B5EF4-FFF2-40B4-BE49-F238E27FC236}">
                <a16:creationId xmlns:a16="http://schemas.microsoft.com/office/drawing/2014/main" id="{3FC0B325-B938-C8E4-466E-5B5935842DB6}"/>
              </a:ext>
            </a:extLst>
          </p:cNvPr>
          <p:cNvCxnSpPr>
            <a:cxnSpLocks/>
          </p:cNvCxnSpPr>
          <p:nvPr/>
        </p:nvCxnSpPr>
        <p:spPr>
          <a:xfrm>
            <a:off x="2464594" y="5961422"/>
            <a:ext cx="2259806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7765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1" name="Title 1">
            <a:extLst>
              <a:ext uri="{FF2B5EF4-FFF2-40B4-BE49-F238E27FC236}">
                <a16:creationId xmlns:a16="http://schemas.microsoft.com/office/drawing/2014/main" id="{407F7839-EC14-E29C-5D6F-B26366418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US" b="1" i="0" dirty="0">
                <a:solidFill>
                  <a:srgbClr val="333333"/>
                </a:solidFill>
                <a:effectLst/>
                <a:latin typeface="inherit"/>
              </a:rPr>
              <a:t>GRASP</a:t>
            </a:r>
            <a:endParaRPr lang="en-US" dirty="0"/>
          </a:p>
        </p:txBody>
      </p:sp>
      <p:sp>
        <p:nvSpPr>
          <p:cNvPr id="21513" name="Text Placeholder 2">
            <a:extLst>
              <a:ext uri="{FF2B5EF4-FFF2-40B4-BE49-F238E27FC236}">
                <a16:creationId xmlns:a16="http://schemas.microsoft.com/office/drawing/2014/main" id="{6EA21D11-F098-7D5C-FF20-398997271B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26920"/>
            <a:ext cx="4968239" cy="3901758"/>
          </a:xfrm>
        </p:spPr>
        <p:txBody>
          <a:bodyPr>
            <a:normAutofit fontScale="70000" lnSpcReduction="20000"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600" dirty="0"/>
              <a:t>Предпочтение "простым" классам, экспертам своей ответственности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600" dirty="0"/>
              <a:t>При усложнении определенная функциональность или связь с другими классами выносится в отдельную структуру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600" dirty="0"/>
              <a:t>Точки изменения защищаются с помощью абстрактных (полиморфных) операций (необходимо оценивать вероятность возможных модификаций) 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600" dirty="0"/>
              <a:t>Для конкретной решения задачи можно "синтезировать" класс, отсутствующий в предметной области (например, Контроллер)</a:t>
            </a:r>
          </a:p>
          <a:p>
            <a:endParaRPr lang="en-US" dirty="0"/>
          </a:p>
        </p:txBody>
      </p:sp>
      <p:pic>
        <p:nvPicPr>
          <p:cNvPr id="21506" name="Picture 2" descr="Изображение выглядит как текст, снимок экрана, Шрифт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98197BB2-7DAA-0430-5B92-0B6001FD8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55044" y="1913414"/>
            <a:ext cx="5281430" cy="322167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0EE9931-6B9F-6A1F-BB2F-D25582031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ru-RU" smtClean="0"/>
              <a:pPr rtl="0">
                <a:spcAft>
                  <a:spcPts val="600"/>
                </a:spcAft>
              </a:pPr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81996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4">
            <a:extLst>
              <a:ext uri="{FF2B5EF4-FFF2-40B4-BE49-F238E27FC236}">
                <a16:creationId xmlns:a16="http://schemas.microsoft.com/office/drawing/2014/main" id="{1568E839-F9C3-449D-9A98-B1B51B16D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solidFill>
                  <a:srgbClr val="333333"/>
                </a:solidFill>
                <a:latin typeface="Fira Sans"/>
              </a:rPr>
              <a:t>Это еще не всё?</a:t>
            </a:r>
            <a:br>
              <a:rPr lang="ru-RU" dirty="0">
                <a:solidFill>
                  <a:srgbClr val="333333"/>
                </a:solidFill>
                <a:latin typeface="Fira Sans"/>
              </a:rPr>
            </a:br>
            <a:r>
              <a:rPr lang="ru-RU" dirty="0">
                <a:solidFill>
                  <a:srgbClr val="333333"/>
                </a:solidFill>
                <a:latin typeface="Fira Sans"/>
              </a:rPr>
              <a:t>другие принципы</a:t>
            </a:r>
            <a:r>
              <a:rPr lang="ru-RU" b="0" i="0" dirty="0">
                <a:solidFill>
                  <a:srgbClr val="333333"/>
                </a:solidFill>
                <a:effectLst/>
                <a:latin typeface="Fira Sans"/>
              </a:rPr>
              <a:t>:</a:t>
            </a:r>
            <a:endParaRPr lang="id-ID" sz="5400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7071092-72B4-4C1B-BCD5-BA43A58E0240}"/>
              </a:ext>
            </a:extLst>
          </p:cNvPr>
          <p:cNvSpPr/>
          <p:nvPr/>
        </p:nvSpPr>
        <p:spPr>
          <a:xfrm>
            <a:off x="6095999" y="4249409"/>
            <a:ext cx="91934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i="0" dirty="0">
                <a:solidFill>
                  <a:srgbClr val="333333"/>
                </a:solidFill>
                <a:effectLst/>
                <a:latin typeface="Fira Sans"/>
              </a:rPr>
              <a:t>KISS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Fira Sans"/>
              </a:rPr>
              <a:t>     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Fira Sans"/>
              </a:rPr>
              <a:t> 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Fira Sans"/>
              </a:rPr>
              <a:t>Keep It Simple, Stupid!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i="0" dirty="0">
                <a:solidFill>
                  <a:srgbClr val="333333"/>
                </a:solidFill>
                <a:effectLst/>
                <a:latin typeface="Fira Sans"/>
              </a:rPr>
              <a:t>DRY      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Fira Sans"/>
              </a:rPr>
              <a:t> Don’t Repeat Yourself</a:t>
            </a:r>
            <a:endParaRPr lang="en-US" sz="2400" dirty="0">
              <a:solidFill>
                <a:srgbClr val="333333"/>
              </a:solidFill>
              <a:latin typeface="Fira Sans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i="0" dirty="0">
                <a:solidFill>
                  <a:srgbClr val="333333"/>
                </a:solidFill>
                <a:effectLst/>
                <a:latin typeface="Fira Sans"/>
              </a:rPr>
              <a:t>YAGNI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Fira Sans"/>
              </a:rPr>
              <a:t>   You </a:t>
            </a:r>
            <a:r>
              <a:rPr lang="en-US" sz="2400" b="0" i="0" dirty="0" err="1">
                <a:solidFill>
                  <a:srgbClr val="333333"/>
                </a:solidFill>
                <a:effectLst/>
                <a:latin typeface="Fira Sans"/>
              </a:rPr>
              <a:t>Ain’t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Fira Sans"/>
              </a:rPr>
              <a:t> </a:t>
            </a:r>
            <a:r>
              <a:rPr lang="en-US" sz="2400" b="0" i="0" dirty="0" err="1">
                <a:solidFill>
                  <a:srgbClr val="333333"/>
                </a:solidFill>
                <a:effectLst/>
                <a:latin typeface="Fira Sans"/>
              </a:rPr>
              <a:t>Gonna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Fira Sans"/>
              </a:rPr>
              <a:t> Need It </a:t>
            </a:r>
          </a:p>
        </p:txBody>
      </p:sp>
    </p:spTree>
    <p:extLst>
      <p:ext uri="{BB962C8B-B14F-4D97-AF65-F5344CB8AC3E}">
        <p14:creationId xmlns:p14="http://schemas.microsoft.com/office/powerpoint/2010/main" val="23259374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3B5918-0633-EB92-042F-DD031FD6F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YAGNI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8801402-A00B-B91D-08DA-57EBBD345F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26920"/>
            <a:ext cx="4892040" cy="3901758"/>
          </a:xfrm>
        </p:spPr>
        <p:txBody>
          <a:bodyPr>
            <a:normAutofit/>
          </a:bodyPr>
          <a:lstStyle/>
          <a:p>
            <a:r>
              <a:rPr lang="ru-RU" sz="2800" b="1" dirty="0">
                <a:solidFill>
                  <a:schemeClr val="accent1">
                    <a:lumMod val="75000"/>
                  </a:schemeClr>
                </a:solidFill>
              </a:rPr>
              <a:t>You </a:t>
            </a:r>
            <a:r>
              <a:rPr lang="ru-RU" sz="2800" b="1" dirty="0" err="1">
                <a:solidFill>
                  <a:schemeClr val="accent1">
                    <a:lumMod val="75000"/>
                  </a:schemeClr>
                </a:solidFill>
              </a:rPr>
              <a:t>Aren’t</a:t>
            </a: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sz="2800" b="1" dirty="0" err="1">
                <a:solidFill>
                  <a:schemeClr val="accent1">
                    <a:lumMod val="75000"/>
                  </a:schemeClr>
                </a:solidFill>
              </a:rPr>
              <a:t>Gonna</a:t>
            </a: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sz="2800" b="1" dirty="0" err="1">
                <a:solidFill>
                  <a:schemeClr val="accent1">
                    <a:lumMod val="75000"/>
                  </a:schemeClr>
                </a:solidFill>
              </a:rPr>
              <a:t>Need</a:t>
            </a: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</a:rPr>
              <a:t> It /</a:t>
            </a:r>
            <a:br>
              <a:rPr lang="ru-RU" sz="2800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</a:rPr>
              <a:t>Вам это не понадобится</a:t>
            </a:r>
          </a:p>
          <a:p>
            <a:endParaRPr lang="ru-RU" i="1" dirty="0">
              <a:solidFill>
                <a:srgbClr val="333333"/>
              </a:solidFill>
              <a:latin typeface="-apple-system"/>
            </a:endParaRPr>
          </a:p>
          <a:p>
            <a:r>
              <a:rPr lang="ru-RU" dirty="0"/>
              <a:t>Этот принцип применим при рефакторинге. </a:t>
            </a:r>
          </a:p>
          <a:p>
            <a:r>
              <a:rPr lang="ru-RU" dirty="0"/>
              <a:t>Не бойтесь удалять лишние методы. Даже если раньше они были полезны – теперь они не нужны.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E000C67-5D02-72D3-0822-D34ADDE36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smtClean="0"/>
              <a:pPr rtl="0"/>
              <a:t>73</a:t>
            </a:fld>
            <a:endParaRPr lang="ru-RU" dirty="0"/>
          </a:p>
        </p:txBody>
      </p:sp>
      <p:pic>
        <p:nvPicPr>
          <p:cNvPr id="26628" name="Picture 4">
            <a:extLst>
              <a:ext uri="{FF2B5EF4-FFF2-40B4-BE49-F238E27FC236}">
                <a16:creationId xmlns:a16="http://schemas.microsoft.com/office/drawing/2014/main" id="{FD7C3D1C-D4AA-C3D6-5B0F-4509CC7FF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190" y="2290425"/>
            <a:ext cx="2888673" cy="337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4578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EA6FF-F440-26A1-DD4C-260EE68A1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6721ED-AA85-8A21-766D-D1B75866C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DRY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4C07ABD-542B-7742-C384-21D741EB4F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59" y="2026920"/>
            <a:ext cx="4996816" cy="3901758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Don’t Repeat Yourself /</a:t>
            </a:r>
            <a:br>
              <a:rPr lang="ru-RU" sz="2800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</a:rPr>
              <a:t>Не повторяйтесь</a:t>
            </a:r>
          </a:p>
          <a:p>
            <a:r>
              <a:rPr lang="ru-RU" dirty="0"/>
              <a:t>Прежде чем что-либо писать, проявите прагматизм: осмотритесь. Возможно, эта функция где-то реализована.</a:t>
            </a:r>
          </a:p>
          <a:p>
            <a:r>
              <a:rPr lang="ru-RU" dirty="0"/>
              <a:t>Возможно, эта бизнес-логика существует в другом месте. Повторное использование кода – всегда разумное решение.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409D559-D9AB-F908-CAF7-3D77D92D4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smtClean="0"/>
              <a:pPr rtl="0"/>
              <a:t>74</a:t>
            </a:fld>
            <a:endParaRPr lang="ru-RU" dirty="0"/>
          </a:p>
        </p:txBody>
      </p:sp>
      <p:pic>
        <p:nvPicPr>
          <p:cNvPr id="27650" name="Picture 2" descr="Don't Repeat Yourself - DRY Principle&quot; Sticker for Sale by Mechashadow |  Redbubble">
            <a:extLst>
              <a:ext uri="{FF2B5EF4-FFF2-40B4-BE49-F238E27FC236}">
                <a16:creationId xmlns:a16="http://schemas.microsoft.com/office/drawing/2014/main" id="{D142F453-FA51-FA44-AE5E-C6B557E30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53" b="89961" l="4639" r="96392">
                        <a14:foregroundMark x1="4639" y1="35521" x2="96392" y2="34363"/>
                        <a14:foregroundMark x1="10825" y1="45174" x2="75258" y2="44788"/>
                        <a14:foregroundMark x1="75258" y1="44788" x2="92784" y2="44788"/>
                        <a14:foregroundMark x1="15979" y1="57529" x2="15464" y2="51737"/>
                        <a14:foregroundMark x1="4639" y1="20849" x2="47423" y2="22394"/>
                        <a14:foregroundMark x1="47423" y1="22394" x2="96392" y2="20849"/>
                        <a14:foregroundMark x1="37629" y1="36293" x2="37629" y2="362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907624"/>
            <a:ext cx="3533778" cy="471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065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E9EC7-A6A6-6DBA-E33A-EF52B4569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DE3464-8685-7536-B439-7E01192E6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KISS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54F07F2-4E57-CC75-63CA-611F29575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59" y="2026920"/>
            <a:ext cx="4996816" cy="3901758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Keep It Simple, Stupid / </a:t>
            </a:r>
            <a:br>
              <a:rPr lang="ru-RU" sz="2800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</a:rPr>
              <a:t>Будь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</a:rPr>
              <a:t>проще</a:t>
            </a:r>
            <a:endParaRPr lang="ru-RU" sz="28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/>
              <a:t>Этот принцип был разработан ВМС США в 1960 году. Этот принцип гласит, что простые системы будут работать лучше и надежнее.</a:t>
            </a:r>
          </a:p>
          <a:p>
            <a:r>
              <a:rPr lang="ru-RU" dirty="0"/>
              <a:t>Применительно к разработке ПО он значит следующее – не придумывайте к задаче более сложного решения, чем ей требуется.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CB3BCDF-4768-8190-DE8E-5611CC204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smtClean="0"/>
              <a:pPr rtl="0"/>
              <a:t>75</a:t>
            </a:fld>
            <a:endParaRPr lang="ru-RU" dirty="0"/>
          </a:p>
        </p:txBody>
      </p:sp>
      <p:pic>
        <p:nvPicPr>
          <p:cNvPr id="30722" name="Picture 2" descr="3d Illustration Principle Kiss Keep Simple Stock Illustration 124044337 |  Shutterstock">
            <a:extLst>
              <a:ext uri="{FF2B5EF4-FFF2-40B4-BE49-F238E27FC236}">
                <a16:creationId xmlns:a16="http://schemas.microsoft.com/office/drawing/2014/main" id="{3C0E7B5C-4BB1-4BAE-2FAA-A20E01440F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81"/>
          <a:stretch/>
        </p:blipFill>
        <p:spPr bwMode="auto">
          <a:xfrm>
            <a:off x="6513161" y="2232220"/>
            <a:ext cx="4779680" cy="3491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6097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A8B7B-5AC9-EDC9-C342-045FA9CEE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C34320-B17A-B5A3-B636-B9C200B91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BDUF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38DC54B-3936-4F21-A416-E0842C773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smtClean="0"/>
              <a:pPr rtl="0"/>
              <a:t>76</a:t>
            </a:fld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866E583-4573-3C2D-8B2A-14F4327DDF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59" y="2026920"/>
            <a:ext cx="4463415" cy="3901758"/>
          </a:xfrm>
        </p:spPr>
        <p:txBody>
          <a:bodyPr>
            <a:normAutofit/>
          </a:bodyPr>
          <a:lstStyle/>
          <a:p>
            <a:r>
              <a:rPr lang="ru-RU" sz="2800" b="1" dirty="0">
                <a:solidFill>
                  <a:schemeClr val="accent1">
                    <a:lumMod val="75000"/>
                  </a:schemeClr>
                </a:solidFill>
              </a:rPr>
              <a:t>Big Design Up Front /</a:t>
            </a:r>
            <a:br>
              <a:rPr lang="ru-RU" sz="2800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</a:rPr>
              <a:t>Глобальное проектирование прежде всего</a:t>
            </a:r>
          </a:p>
          <a:p>
            <a:r>
              <a:rPr lang="ru-RU" dirty="0"/>
              <a:t>Прежде чем переходить к реализации, убедитесь, что все хорошо продумано.</a:t>
            </a:r>
          </a:p>
          <a:p>
            <a:r>
              <a:rPr lang="ru-RU" dirty="0"/>
              <a:t>Очень распространенный контраргумент заключается в том, что стоимость решения проблем зачастую ниже стоимости времени планирования.</a:t>
            </a:r>
          </a:p>
        </p:txBody>
      </p:sp>
      <p:pic>
        <p:nvPicPr>
          <p:cNvPr id="29698" name="Picture 2" descr="Abbildung 1: v.l.n.r NDUF, EDUF, BDUF">
            <a:extLst>
              <a:ext uri="{FF2B5EF4-FFF2-40B4-BE49-F238E27FC236}">
                <a16:creationId xmlns:a16="http://schemas.microsoft.com/office/drawing/2014/main" id="{BCC05EB8-9637-F523-6A5D-21F9761D9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5" y="2437094"/>
            <a:ext cx="6494318" cy="233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7922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3162C-148B-02F8-4BF3-83F5107D6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373382-1457-0937-C1B0-3CA14142E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АРО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C0E3F7F-E82C-DAA8-4CEA-4B6868B51A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59" y="2026920"/>
            <a:ext cx="4996816" cy="3901758"/>
          </a:xfrm>
        </p:spPr>
        <p:txBody>
          <a:bodyPr>
            <a:normAutofit fontScale="85000" lnSpcReduction="20000"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Avoid Premature Optimization</a:t>
            </a: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</a:rPr>
              <a:t> /</a:t>
            </a:r>
            <a:br>
              <a:rPr lang="ru-RU" sz="2800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</a:rPr>
              <a:t>Избегайте преждевременной оптимизации</a:t>
            </a:r>
          </a:p>
          <a:p>
            <a:r>
              <a:rPr lang="ru-RU" dirty="0"/>
              <a:t>Если вы следуете KISS или YAGNI, вы не попадетесь на этот крючок.</a:t>
            </a:r>
          </a:p>
          <a:p>
            <a:endParaRPr lang="ru-RU" dirty="0"/>
          </a:p>
          <a:p>
            <a:r>
              <a:rPr lang="ru-RU" dirty="0"/>
              <a:t>Очень простой пример – масштабирование. Вы не станете покупать 40 серверов из предположения, что ваше новое приложение станет очень популярным.</a:t>
            </a:r>
          </a:p>
          <a:p>
            <a:endParaRPr lang="ru-RU" dirty="0"/>
          </a:p>
          <a:p>
            <a:r>
              <a:rPr lang="ru-RU" dirty="0"/>
              <a:t>Преждевременная оптимизация - корень всех зол.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F8BB869-EABA-CC6A-2F56-2D71EAAC6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smtClean="0"/>
              <a:pPr rtl="0"/>
              <a:t>77</a:t>
            </a:fld>
            <a:endParaRPr lang="ru-RU" dirty="0"/>
          </a:p>
        </p:txBody>
      </p:sp>
      <p:sp>
        <p:nvSpPr>
          <p:cNvPr id="4" name="AutoShape 2" descr="«Профессионала от новичка отличает качество разработки»: 7 принципов чистого и читаемого кода на JavaScript">
            <a:extLst>
              <a:ext uri="{FF2B5EF4-FFF2-40B4-BE49-F238E27FC236}">
                <a16:creationId xmlns:a16="http://schemas.microsoft.com/office/drawing/2014/main" id="{5727E997-2294-D35D-24EF-0CBE0792D3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«Профессионала от новичка отличает качество разработки»: 7 принципов чистого и читаемого кода на JavaScript">
            <a:extLst>
              <a:ext uri="{FF2B5EF4-FFF2-40B4-BE49-F238E27FC236}">
                <a16:creationId xmlns:a16="http://schemas.microsoft.com/office/drawing/2014/main" id="{F76EF282-37FF-94C8-6D44-E2F3874AA8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8678" name="Picture 6" descr="Чистый код на JavaScript: 7 принципов">
            <a:extLst>
              <a:ext uri="{FF2B5EF4-FFF2-40B4-BE49-F238E27FC236}">
                <a16:creationId xmlns:a16="http://schemas.microsoft.com/office/drawing/2014/main" id="{3A2DF9EA-1BA5-C3F2-9E69-EAD616EE0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887" y="1630620"/>
            <a:ext cx="3043238" cy="420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8911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066BB-BDA4-70B6-6AE0-63E65A7DA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ED759F-54EB-B309-6432-D13463E41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Бритва Оккама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0E4A996-3467-0AA1-5F83-808097EDF5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59" y="2026920"/>
            <a:ext cx="4996816" cy="3901758"/>
          </a:xfrm>
        </p:spPr>
        <p:txBody>
          <a:bodyPr>
            <a:normAutofit/>
          </a:bodyPr>
          <a:lstStyle/>
          <a:p>
            <a:r>
              <a:rPr lang="ru-RU" sz="2800" b="1" dirty="0">
                <a:solidFill>
                  <a:schemeClr val="accent1">
                    <a:lumMod val="75000"/>
                  </a:schemeClr>
                </a:solidFill>
              </a:rPr>
              <a:t>Уильям Оккам: Не следует множить сущее без необходимости</a:t>
            </a:r>
          </a:p>
          <a:p>
            <a:r>
              <a:rPr lang="ru-RU" sz="1700" dirty="0"/>
              <a:t>Не создавайте ненужных сущностей без необходимости. Будьте прагматичны — подумайте, нужны ли они, поскольку они могут в конечном итоге усложнить вашу кодовую базу.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F1C1A8E-7350-8CBA-9584-25974B469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smtClean="0"/>
              <a:pPr rtl="0"/>
              <a:t>78</a:t>
            </a:fld>
            <a:endParaRPr lang="ru-RU" dirty="0"/>
          </a:p>
        </p:txBody>
      </p:sp>
      <p:sp>
        <p:nvSpPr>
          <p:cNvPr id="4" name="AutoShape 2" descr="«Профессионала от новичка отличает качество разработки»: 7 принципов чистого и читаемого кода на JavaScript">
            <a:extLst>
              <a:ext uri="{FF2B5EF4-FFF2-40B4-BE49-F238E27FC236}">
                <a16:creationId xmlns:a16="http://schemas.microsoft.com/office/drawing/2014/main" id="{65167638-48A8-C646-D1A3-D431FB295E1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«Профессионала от новичка отличает качество разработки»: 7 принципов чистого и читаемого кода на JavaScript">
            <a:extLst>
              <a:ext uri="{FF2B5EF4-FFF2-40B4-BE49-F238E27FC236}">
                <a16:creationId xmlns:a16="http://schemas.microsoft.com/office/drawing/2014/main" id="{DD947C78-C7A1-B9F3-5BA6-0689341880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4818" name="Picture 2" descr="Бритва оккама и Мемы: истории из жизни, советы, новости и юмор — Все посты  | Пикабу">
            <a:extLst>
              <a:ext uri="{FF2B5EF4-FFF2-40B4-BE49-F238E27FC236}">
                <a16:creationId xmlns:a16="http://schemas.microsoft.com/office/drawing/2014/main" id="{90FCCE5A-CAC9-4230-6053-78C2D5105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513" y="1997869"/>
            <a:ext cx="4290328" cy="286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745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ED1A0060-0AD8-426E-2C52-AB169ECF1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Жизнь сложнее…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34CD6EF3-4E0D-4E0A-AF24-68E1443AA4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Бывает, что 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SOLID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 противоречит ягни, драй и кису. </a:t>
            </a:r>
          </a:p>
          <a:p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Иногда они успешно сосуществуют в некоторых местах. Но есть достаточно случаев когда надо выбирать. Лично я агитирую за выбор соблюдения 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SOLID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.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D3D113F-2B03-916B-2D95-7A602CA3F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smtClean="0"/>
              <a:pPr rtl="0"/>
              <a:t>79</a:t>
            </a:fld>
            <a:endParaRPr lang="ru-RU" dirty="0"/>
          </a:p>
        </p:txBody>
      </p:sp>
      <p:pic>
        <p:nvPicPr>
          <p:cNvPr id="35844" name="Picture 4">
            <a:extLst>
              <a:ext uri="{FF2B5EF4-FFF2-40B4-BE49-F238E27FC236}">
                <a16:creationId xmlns:a16="http://schemas.microsoft.com/office/drawing/2014/main" id="{0D29AD20-7E0B-A0CA-500C-29D7787D24BB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1" b="2654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471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A9C5DD-6B55-DF45-4C6B-6B767B71B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парадигмы убирают возможности</a:t>
            </a:r>
          </a:p>
        </p:txBody>
      </p:sp>
      <p:graphicFrame>
        <p:nvGraphicFramePr>
          <p:cNvPr id="5" name="Местозаполнитель таблицы 2">
            <a:extLst>
              <a:ext uri="{FF2B5EF4-FFF2-40B4-BE49-F238E27FC236}">
                <a16:creationId xmlns:a16="http://schemas.microsoft.com/office/drawing/2014/main" id="{C2599C7C-299A-2029-2887-5047F4D4A16F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200571882"/>
              </p:ext>
            </p:extLst>
          </p:nvPr>
        </p:nvGraphicFramePr>
        <p:xfrm>
          <a:off x="911225" y="2043113"/>
          <a:ext cx="10363201" cy="3124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155950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4810125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247775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149351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647700"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rtl="0"/>
                      <a:r>
                        <a:rPr lang="ru-RU" dirty="0">
                          <a:latin typeface="Calibri Light" panose="020F0302020204030204" pitchFamily="34" charset="0"/>
                        </a:rPr>
                        <a:t>Парадигма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rtl="0"/>
                      <a:r>
                        <a:rPr lang="ru-RU" dirty="0">
                          <a:latin typeface="Calibri Light" panose="020F0302020204030204" pitchFamily="34" charset="0"/>
                        </a:rPr>
                        <a:t>Ключевая идея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rtl="0"/>
                      <a:r>
                        <a:rPr lang="ru-RU" dirty="0">
                          <a:latin typeface="Calibri Light" panose="020F0302020204030204" pitchFamily="34" charset="0"/>
                        </a:rPr>
                        <a:t>Идеолог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rtl="0"/>
                      <a:r>
                        <a:rPr lang="ru-RU" dirty="0">
                          <a:latin typeface="Calibri Light" panose="020F0302020204030204" pitchFamily="34" charset="0"/>
                        </a:rPr>
                        <a:t>Год «открытия»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728248"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Структурное программирование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rtl="0"/>
                      <a:r>
                        <a:rPr lang="ru-RU" sz="1800" dirty="0" err="1">
                          <a:latin typeface="Calibri Light" panose="020F0302020204030204" pitchFamily="34" charset="0"/>
                        </a:rPr>
                        <a:t>goto</a:t>
                      </a:r>
                      <a:r>
                        <a:rPr lang="ru-RU" sz="1800" dirty="0">
                          <a:latin typeface="Calibri Light" panose="020F0302020204030204" pitchFamily="34" charset="0"/>
                        </a:rPr>
                        <a:t> – зло, программы должны строиться из трёх базовых структур, что позволяет делать функциональную декомпозицию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rtl="0"/>
                      <a:r>
                        <a:rPr lang="ru-RU" dirty="0" err="1">
                          <a:latin typeface="Calibri Light" panose="020F0302020204030204" pitchFamily="34" charset="0"/>
                        </a:rPr>
                        <a:t>Дейкстра</a:t>
                      </a:r>
                      <a:r>
                        <a:rPr lang="ru-RU" dirty="0">
                          <a:latin typeface="Calibri Light" panose="020F0302020204030204" pitchFamily="34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rtl="0"/>
                      <a:r>
                        <a:rPr lang="ru-RU" dirty="0">
                          <a:latin typeface="Calibri Light" panose="020F0302020204030204" pitchFamily="34" charset="0"/>
                        </a:rPr>
                        <a:t>1968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47700"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Объектно-ориентированное программирование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rtl="0"/>
                      <a:r>
                        <a:rPr lang="ru-RU" b="0" dirty="0">
                          <a:latin typeface="Calibri Light" panose="020F0302020204030204" pitchFamily="34" charset="0"/>
                        </a:rPr>
                        <a:t>Полиморфизм – позволяет сделать модуль независимым от конкретной реализации</a:t>
                      </a:r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ru-RU" b="0" dirty="0"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rtl="0"/>
                      <a:r>
                        <a:rPr lang="ru-RU" dirty="0">
                          <a:latin typeface="Calibri Light" panose="020F0302020204030204" pitchFamily="34" charset="0"/>
                        </a:rPr>
                        <a:t>Алан Кэй</a:t>
                      </a:r>
                      <a:r>
                        <a:rPr lang="en-US" dirty="0">
                          <a:latin typeface="Calibri Light" panose="020F0302020204030204" pitchFamily="34" charset="0"/>
                        </a:rPr>
                        <a:t>*</a:t>
                      </a:r>
                      <a:endParaRPr lang="ru-RU" dirty="0"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rtl="0"/>
                      <a:r>
                        <a:rPr lang="ru-RU" dirty="0">
                          <a:latin typeface="Calibri Light" panose="020F0302020204030204" pitchFamily="34" charset="0"/>
                        </a:rPr>
                        <a:t>1966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47700"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Функциональное программирование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rtl="0"/>
                      <a:r>
                        <a:rPr lang="ru-RU" b="0" dirty="0">
                          <a:latin typeface="Calibri Light" panose="020F0302020204030204" pitchFamily="34" charset="0"/>
                        </a:rPr>
                        <a:t>Если переменная проинициализирована, её значение должно быть неизменным. 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rtl="0"/>
                      <a:r>
                        <a:rPr lang="ru-RU" dirty="0" err="1">
                          <a:latin typeface="Calibri Light" panose="020F0302020204030204" pitchFamily="34" charset="0"/>
                        </a:rPr>
                        <a:t>Чёрч</a:t>
                      </a:r>
                      <a:r>
                        <a:rPr lang="ru-RU" dirty="0">
                          <a:latin typeface="Calibri Light" panose="020F0302020204030204" pitchFamily="34" charset="0"/>
                        </a:rPr>
                        <a:t>, </a:t>
                      </a:r>
                      <a:br>
                        <a:rPr lang="ru-RU" dirty="0">
                          <a:latin typeface="Calibri Light" panose="020F0302020204030204" pitchFamily="34" charset="0"/>
                        </a:rPr>
                      </a:br>
                      <a:r>
                        <a:rPr lang="ru-RU" dirty="0">
                          <a:latin typeface="Calibri Light" panose="020F0302020204030204" pitchFamily="34" charset="0"/>
                        </a:rPr>
                        <a:t>МакКарти 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rtl="0"/>
                      <a:r>
                        <a:rPr lang="ru-RU" dirty="0">
                          <a:latin typeface="Calibri Light" panose="020F0302020204030204" pitchFamily="34" charset="0"/>
                        </a:rPr>
                        <a:t>1936</a:t>
                      </a:r>
                    </a:p>
                    <a:p>
                      <a:pPr rtl="0"/>
                      <a:r>
                        <a:rPr lang="ru-RU" dirty="0">
                          <a:latin typeface="Calibri Light" panose="020F0302020204030204" pitchFamily="34" charset="0"/>
                        </a:rPr>
                        <a:t>1958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</a:tbl>
          </a:graphicData>
        </a:graphic>
      </p:graphicFrame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849FABB-E5A7-5275-61DB-17B427E9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8</a:t>
            </a:fld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B3C33B-B78E-5E99-CED8-046A84C3AB02}"/>
              </a:ext>
            </a:extLst>
          </p:cNvPr>
          <p:cNvSpPr txBox="1"/>
          <p:nvPr/>
        </p:nvSpPr>
        <p:spPr>
          <a:xfrm>
            <a:off x="1657350" y="5411418"/>
            <a:ext cx="111918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Каждая из трёх парадигм ограничивает нас в чём-то: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Структурное отнимает у нас </a:t>
            </a:r>
            <a:r>
              <a:rPr lang="ru-RU" dirty="0" err="1"/>
              <a:t>goto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ООП навязывает нам инверсию зависимостей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ФП запрещает изменять переменные</a:t>
            </a:r>
          </a:p>
        </p:txBody>
      </p:sp>
    </p:spTree>
    <p:extLst>
      <p:ext uri="{BB962C8B-B14F-4D97-AF65-F5344CB8AC3E}">
        <p14:creationId xmlns:p14="http://schemas.microsoft.com/office/powerpoint/2010/main" val="29810448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Спасибо!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Брита Тамм</a:t>
            </a:r>
          </a:p>
          <a:p>
            <a:pPr rtl="0"/>
            <a:r>
              <a:rPr lang="ru-RU"/>
              <a:t>502-555-0152</a:t>
            </a:r>
          </a:p>
          <a:p>
            <a:pPr rtl="0"/>
            <a:r>
              <a:rPr lang="ru-RU"/>
              <a:t>brita@firstupconsultants.com</a:t>
            </a:r>
          </a:p>
          <a:p>
            <a:pPr rtl="0"/>
            <a:r>
              <a:rPr lang="ru-RU"/>
              <a:t>www.firstupconsultants.com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527874"/>
          </a:xfrm>
        </p:spPr>
        <p:txBody>
          <a:bodyPr rtlCol="0" anchor="b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Вспомнить </a:t>
            </a:r>
            <a:r>
              <a:rPr lang="ru-RU" strike="sngStrike" dirty="0"/>
              <a:t>всё</a:t>
            </a:r>
            <a:r>
              <a:rPr lang="ru-RU" dirty="0"/>
              <a:t> ООП </a:t>
            </a:r>
          </a:p>
        </p:txBody>
      </p:sp>
      <p:pic>
        <p:nvPicPr>
          <p:cNvPr id="2052" name="Picture 4" descr="Создать мем &quot;я слушаю, мемы, навязчивый&quot; - Картинки - Meme-arsenal.com">
            <a:extLst>
              <a:ext uri="{FF2B5EF4-FFF2-40B4-BE49-F238E27FC236}">
                <a16:creationId xmlns:a16="http://schemas.microsoft.com/office/drawing/2014/main" id="{B65BBFCF-B957-13B6-4245-841D05B12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417" y="4594302"/>
            <a:ext cx="3453479" cy="182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theme/theme1.xml><?xml version="1.0" encoding="utf-8"?>
<a:theme xmlns:a="http://schemas.openxmlformats.org/drawingml/2006/main" name="Пользовательское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Calibri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42541_TF16411248_Win32" id="{DBDA4DF4-B7F3-40B9-BA39-B39EE2066FD1}" vid="{993DB5D8-ED76-4A15-9812-47B47D5CFB65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{5B5473EC-D08C-4A6D-9D11-D8E3A3DD290A}tf16411248_win32</Template>
  <TotalTime>1749</TotalTime>
  <Words>1644</Words>
  <Application>Microsoft Office PowerPoint</Application>
  <PresentationFormat>Широкоэкранный</PresentationFormat>
  <Paragraphs>281</Paragraphs>
  <Slides>80</Slides>
  <Notes>21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80</vt:i4>
      </vt:variant>
    </vt:vector>
  </HeadingPairs>
  <TitlesOfParts>
    <vt:vector size="90" baseType="lpstr">
      <vt:lpstr>-apple-system</vt:lpstr>
      <vt:lpstr>Arial</vt:lpstr>
      <vt:lpstr>Calibri</vt:lpstr>
      <vt:lpstr>Calibri Light</vt:lpstr>
      <vt:lpstr>Fira Sans</vt:lpstr>
      <vt:lpstr>inherit</vt:lpstr>
      <vt:lpstr>Open Sans</vt:lpstr>
      <vt:lpstr>Posterama</vt:lpstr>
      <vt:lpstr>Wingdings</vt:lpstr>
      <vt:lpstr>Пользовательское</vt:lpstr>
      <vt:lpstr>Конструирование  программного  обеспечения</vt:lpstr>
      <vt:lpstr>План лекции </vt:lpstr>
      <vt:lpstr>О курсе</vt:lpstr>
      <vt:lpstr>О Сложностях курса</vt:lpstr>
      <vt:lpstr>главные принципы проведения лекций и семинаров</vt:lpstr>
      <vt:lpstr>Парадигмы программирования</vt:lpstr>
      <vt:lpstr>Рассказ о двух ценностях</vt:lpstr>
      <vt:lpstr>парадигмы убирают возможности</vt:lpstr>
      <vt:lpstr>Вспомнить всё ООП </vt:lpstr>
      <vt:lpstr>Презентация PowerPoint</vt:lpstr>
      <vt:lpstr>класс описывает то,  каким объект может быть</vt:lpstr>
      <vt:lpstr>Отношения между классами  и объектами</vt:lpstr>
      <vt:lpstr>Наследование</vt:lpstr>
      <vt:lpstr>Ассоциация</vt:lpstr>
      <vt:lpstr>Композиция</vt:lpstr>
      <vt:lpstr>Агрегация</vt:lpstr>
      <vt:lpstr>Реализация</vt:lpstr>
      <vt:lpstr>Интерфейсы или абстрактные классы</vt:lpstr>
      <vt:lpstr>Программист – не обезьяна</vt:lpstr>
      <vt:lpstr>Когда следует использовать</vt:lpstr>
      <vt:lpstr>Уровни абстракции</vt:lpstr>
      <vt:lpstr>выбор уровня абстракции</vt:lpstr>
      <vt:lpstr>Принципы дизайна</vt:lpstr>
      <vt:lpstr>Презентация PowerPoint</vt:lpstr>
      <vt:lpstr>Программирование </vt:lpstr>
      <vt:lpstr>Программирование —  это</vt:lpstr>
      <vt:lpstr>Программирование —  это не</vt:lpstr>
      <vt:lpstr>Программирование —  это не Дженга</vt:lpstr>
      <vt:lpstr>Single-responsibility principle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Liskov substitution principle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Ошибки в наследовании</vt:lpstr>
      <vt:lpstr>Interface segregation principle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Dependency inversion principle</vt:lpstr>
      <vt:lpstr>Презентация PowerPoint</vt:lpstr>
      <vt:lpstr>Презентация PowerPoint</vt:lpstr>
      <vt:lpstr>Презентация PowerPoint</vt:lpstr>
      <vt:lpstr>Презентация PowerPoint</vt:lpstr>
      <vt:lpstr>Open–closed principle</vt:lpstr>
      <vt:lpstr>Презентация PowerPoint</vt:lpstr>
      <vt:lpstr>Презентация PowerPoint</vt:lpstr>
      <vt:lpstr>Презентация PowerPoint</vt:lpstr>
      <vt:lpstr>Как соблюдается ОСР </vt:lpstr>
      <vt:lpstr>Презентация PowerPoint</vt:lpstr>
      <vt:lpstr>Презентация PowerPoint</vt:lpstr>
      <vt:lpstr>Презентация PowerPoint</vt:lpstr>
      <vt:lpstr>Презентация PowerPoint</vt:lpstr>
      <vt:lpstr>Возьми ответственность  в свои руки с GRASP принципами</vt:lpstr>
      <vt:lpstr>классификация шаблонов GRASP</vt:lpstr>
      <vt:lpstr>High Cohesion &amp; Low Coupling</vt:lpstr>
      <vt:lpstr>Низкое связывание</vt:lpstr>
      <vt:lpstr>Высокая сцепленность</vt:lpstr>
      <vt:lpstr>Максимизируйте сфокусированность Минимизируйте зависимости</vt:lpstr>
      <vt:lpstr>Связь GRASP с принципами SOLID</vt:lpstr>
      <vt:lpstr>GRASP</vt:lpstr>
      <vt:lpstr>Это еще не всё? другие принципы:</vt:lpstr>
      <vt:lpstr>YAGNI</vt:lpstr>
      <vt:lpstr>DRY</vt:lpstr>
      <vt:lpstr>KISS</vt:lpstr>
      <vt:lpstr>BDUF</vt:lpstr>
      <vt:lpstr>АРО</vt:lpstr>
      <vt:lpstr>Бритва Оккама</vt:lpstr>
      <vt:lpstr>Жизнь сложнее…</vt:lpstr>
      <vt:lpstr>Спасибо!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Сергей Виденин</dc:creator>
  <cp:lastModifiedBy>Сергей Виденин</cp:lastModifiedBy>
  <cp:revision>11</cp:revision>
  <dcterms:created xsi:type="dcterms:W3CDTF">2025-01-06T09:22:35Z</dcterms:created>
  <dcterms:modified xsi:type="dcterms:W3CDTF">2025-01-10T21:17:57Z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